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1.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heme/themeOverride2.xml" ContentType="application/vnd.openxmlformats-officedocument.themeOverride+xml"/>
  <Override PartName="/ppt/notesSlides/notesSlide72.xml" ContentType="application/vnd.openxmlformats-officedocument.presentationml.notesSlide+xml"/>
  <Override PartName="/ppt/theme/themeOverride3.xml" ContentType="application/vnd.openxmlformats-officedocument.themeOverride+xml"/>
  <Override PartName="/ppt/notesSlides/notesSlide73.xml" ContentType="application/vnd.openxmlformats-officedocument.presentationml.notesSlide+xml"/>
  <Override PartName="/ppt/theme/themeOverride4.xml" ContentType="application/vnd.openxmlformats-officedocument.themeOverride+xml"/>
  <Override PartName="/ppt/notesSlides/notesSlide74.xml" ContentType="application/vnd.openxmlformats-officedocument.presentationml.notesSlide+xml"/>
  <Override PartName="/ppt/theme/themeOverride5.xml" ContentType="application/vnd.openxmlformats-officedocument.themeOverride+xml"/>
  <Override PartName="/ppt/notesSlides/notesSlide75.xml" ContentType="application/vnd.openxmlformats-officedocument.presentationml.notesSlide+xml"/>
  <Override PartName="/ppt/theme/themeOverride6.xml" ContentType="application/vnd.openxmlformats-officedocument.themeOverride+xml"/>
  <Override PartName="/ppt/notesSlides/notesSlide76.xml" ContentType="application/vnd.openxmlformats-officedocument.presentationml.notesSlide+xml"/>
  <Override PartName="/ppt/theme/themeOverride7.xml" ContentType="application/vnd.openxmlformats-officedocument.themeOverride+xml"/>
  <Override PartName="/ppt/notesSlides/notesSlide77.xml" ContentType="application/vnd.openxmlformats-officedocument.presentationml.notesSlide+xml"/>
  <Override PartName="/ppt/theme/themeOverride8.xml" ContentType="application/vnd.openxmlformats-officedocument.themeOverride+xml"/>
  <Override PartName="/ppt/notesSlides/notesSlide78.xml" ContentType="application/vnd.openxmlformats-officedocument.presentationml.notesSlide+xml"/>
  <Override PartName="/ppt/theme/themeOverride9.xml" ContentType="application/vnd.openxmlformats-officedocument.themeOverr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81"/>
  </p:notesMasterIdLst>
  <p:sldIdLst>
    <p:sldId id="256" r:id="rId2"/>
    <p:sldId id="260" r:id="rId3"/>
    <p:sldId id="330" r:id="rId4"/>
    <p:sldId id="337" r:id="rId5"/>
    <p:sldId id="331" r:id="rId6"/>
    <p:sldId id="335" r:id="rId7"/>
    <p:sldId id="336" r:id="rId8"/>
    <p:sldId id="338" r:id="rId9"/>
    <p:sldId id="339" r:id="rId10"/>
    <p:sldId id="333" r:id="rId11"/>
    <p:sldId id="342" r:id="rId12"/>
    <p:sldId id="343" r:id="rId13"/>
    <p:sldId id="345" r:id="rId14"/>
    <p:sldId id="344" r:id="rId15"/>
    <p:sldId id="349" r:id="rId16"/>
    <p:sldId id="340" r:id="rId17"/>
    <p:sldId id="332" r:id="rId18"/>
    <p:sldId id="348" r:id="rId19"/>
    <p:sldId id="352" r:id="rId20"/>
    <p:sldId id="347" r:id="rId21"/>
    <p:sldId id="346" r:id="rId22"/>
    <p:sldId id="350" r:id="rId23"/>
    <p:sldId id="351" r:id="rId24"/>
    <p:sldId id="353" r:id="rId25"/>
    <p:sldId id="354" r:id="rId26"/>
    <p:sldId id="355" r:id="rId27"/>
    <p:sldId id="357" r:id="rId28"/>
    <p:sldId id="359" r:id="rId29"/>
    <p:sldId id="358" r:id="rId30"/>
    <p:sldId id="361" r:id="rId31"/>
    <p:sldId id="362" r:id="rId32"/>
    <p:sldId id="363" r:id="rId33"/>
    <p:sldId id="364" r:id="rId34"/>
    <p:sldId id="365" r:id="rId35"/>
    <p:sldId id="369" r:id="rId36"/>
    <p:sldId id="367" r:id="rId37"/>
    <p:sldId id="392" r:id="rId38"/>
    <p:sldId id="366" r:id="rId39"/>
    <p:sldId id="402" r:id="rId40"/>
    <p:sldId id="405" r:id="rId41"/>
    <p:sldId id="368" r:id="rId42"/>
    <p:sldId id="373" r:id="rId43"/>
    <p:sldId id="374" r:id="rId44"/>
    <p:sldId id="375" r:id="rId45"/>
    <p:sldId id="376" r:id="rId46"/>
    <p:sldId id="370" r:id="rId47"/>
    <p:sldId id="377" r:id="rId48"/>
    <p:sldId id="378" r:id="rId49"/>
    <p:sldId id="379" r:id="rId50"/>
    <p:sldId id="380" r:id="rId51"/>
    <p:sldId id="381" r:id="rId52"/>
    <p:sldId id="383" r:id="rId53"/>
    <p:sldId id="395" r:id="rId54"/>
    <p:sldId id="394" r:id="rId55"/>
    <p:sldId id="384" r:id="rId56"/>
    <p:sldId id="391" r:id="rId57"/>
    <p:sldId id="390" r:id="rId58"/>
    <p:sldId id="385" r:id="rId59"/>
    <p:sldId id="386" r:id="rId60"/>
    <p:sldId id="382" r:id="rId61"/>
    <p:sldId id="407" r:id="rId62"/>
    <p:sldId id="387" r:id="rId63"/>
    <p:sldId id="396" r:id="rId64"/>
    <p:sldId id="401" r:id="rId65"/>
    <p:sldId id="397" r:id="rId66"/>
    <p:sldId id="398" r:id="rId67"/>
    <p:sldId id="404" r:id="rId68"/>
    <p:sldId id="399" r:id="rId69"/>
    <p:sldId id="393" r:id="rId70"/>
    <p:sldId id="400" r:id="rId71"/>
    <p:sldId id="403" r:id="rId72"/>
    <p:sldId id="406" r:id="rId73"/>
    <p:sldId id="409" r:id="rId74"/>
    <p:sldId id="410" r:id="rId75"/>
    <p:sldId id="412" r:id="rId76"/>
    <p:sldId id="411" r:id="rId77"/>
    <p:sldId id="408" r:id="rId78"/>
    <p:sldId id="414" r:id="rId79"/>
    <p:sldId id="413" r:id="rId80"/>
  </p:sldIdLst>
  <p:sldSz cx="9144000" cy="5143500" type="screen16x9"/>
  <p:notesSz cx="6858000" cy="9144000"/>
  <p:embeddedFontLst>
    <p:embeddedFont>
      <p:font typeface="Calibri" panose="020F0502020204030204" pitchFamily="34" charset="0"/>
      <p:regular r:id="rId82"/>
      <p:bold r:id="rId83"/>
      <p:italic r:id="rId84"/>
      <p:boldItalic r:id="rId85"/>
    </p:embeddedFont>
    <p:embeddedFont>
      <p:font typeface="Calibri Light" panose="020F0302020204030204" pitchFamily="34" charset="0"/>
      <p:regular r:id="rId86"/>
      <p:italic r:id="rId87"/>
    </p:embeddedFont>
    <p:embeddedFont>
      <p:font typeface="Work Sans" pitchFamily="2" charset="0"/>
      <p:regular r:id="rId88"/>
      <p:bold r:id="rId89"/>
      <p:italic r:id="rId90"/>
      <p:boldItalic r:id="rId91"/>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6" roundtripDataSignature="AMtx7mjya/qc3000TjgRPMEY7rRpXTwR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63C1"/>
    <a:srgbClr val="00FF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118989-73C1-4F55-AC0E-6006DEA0FE59}">
  <a:tblStyle styleId="{C5118989-73C1-4F55-AC0E-6006DEA0FE59}"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E3F50F-82FB-404C-8C9C-DE7C4302309A}"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9" autoAdjust="0"/>
    <p:restoredTop sz="90076" autoAdjust="0"/>
  </p:normalViewPr>
  <p:slideViewPr>
    <p:cSldViewPr snapToGrid="0">
      <p:cViewPr varScale="1">
        <p:scale>
          <a:sx n="101" d="100"/>
          <a:sy n="101" d="100"/>
        </p:scale>
        <p:origin x="91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b="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114083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764607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50399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727844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983583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83894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901900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101144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04509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55875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s-ES" sz="1400" b="0" dirty="0">
                <a:solidFill>
                  <a:schemeClr val="dk1"/>
                </a:solidFill>
              </a:rPr>
              <a:t>https://github.com/DavidBernalGonzalez/practicaGit/blob/main/readme.md</a:t>
            </a:r>
            <a:endParaRPr sz="1400" b="0"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54204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389843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94511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67432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119572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4174491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176920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945495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601011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86605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674900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431225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876330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695978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697889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514992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985279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84927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127088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711646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419909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d586f81fb_0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10d586f81fb_0_15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2302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402228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192082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6518277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649125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536088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542981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079043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917895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295628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4268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201822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4906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7641769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8261319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93317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603280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488953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225025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074864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4985578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921932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42589292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595495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1181177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662637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379297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4702453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462918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8452794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641132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0841436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974053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4094082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7608800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884413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2362832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7448239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974781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3364128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28568718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674332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34862237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1357984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423598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400" b="0" dirty="0">
              <a:solidFill>
                <a:schemeClr val="dk1"/>
              </a:solidFill>
            </a:endParaRPr>
          </a:p>
        </p:txBody>
      </p:sp>
    </p:spTree>
    <p:extLst>
      <p:ext uri="{BB962C8B-B14F-4D97-AF65-F5344CB8AC3E}">
        <p14:creationId xmlns:p14="http://schemas.microsoft.com/office/powerpoint/2010/main" val="439487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F451B4-90FF-4A7D-B521-964BB54C993E}"/>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23E1381-5897-4FEB-8096-8C9DEA62549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C326E46-7144-41BB-8263-B24DBC3927D7}"/>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5" name="Marcador de pie de página 4">
            <a:extLst>
              <a:ext uri="{FF2B5EF4-FFF2-40B4-BE49-F238E27FC236}">
                <a16:creationId xmlns:a16="http://schemas.microsoft.com/office/drawing/2014/main" id="{A92B9A3D-D99B-4AEA-9FCE-51018C28DCA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E498ED-8FF2-4E56-B666-15092A4F71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25667443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D3FBC1-6B2A-4312-9F6F-19F6FF3FB47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2F79818-795F-4967-A0C0-C8AA14684F6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CB72286-9216-43B0-B070-F64B7BF69050}"/>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5" name="Marcador de pie de página 4">
            <a:extLst>
              <a:ext uri="{FF2B5EF4-FFF2-40B4-BE49-F238E27FC236}">
                <a16:creationId xmlns:a16="http://schemas.microsoft.com/office/drawing/2014/main" id="{5B9B519D-4719-47AA-BF2A-212C129AF8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7054455-B97C-4BA0-A5DF-64587D17A3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26381589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581D4A6-8878-4CF8-802A-544AE77162BB}"/>
              </a:ext>
            </a:extLst>
          </p:cNvPr>
          <p:cNvSpPr>
            <a:spLocks noGrp="1"/>
          </p:cNvSpPr>
          <p:nvPr>
            <p:ph type="title" orient="vert"/>
          </p:nvPr>
        </p:nvSpPr>
        <p:spPr>
          <a:xfrm>
            <a:off x="6543675" y="273844"/>
            <a:ext cx="1971675" cy="4358879"/>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6219ACE-FE98-4622-AC92-E5DEEEB867BA}"/>
              </a:ext>
            </a:extLst>
          </p:cNvPr>
          <p:cNvSpPr>
            <a:spLocks noGrp="1"/>
          </p:cNvSpPr>
          <p:nvPr>
            <p:ph type="body" orient="vert" idx="1"/>
          </p:nvPr>
        </p:nvSpPr>
        <p:spPr>
          <a:xfrm>
            <a:off x="628650" y="273844"/>
            <a:ext cx="5800725" cy="435887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410F10F-337A-4FC6-8088-63E35FA6B000}"/>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5" name="Marcador de pie de página 4">
            <a:extLst>
              <a:ext uri="{FF2B5EF4-FFF2-40B4-BE49-F238E27FC236}">
                <a16:creationId xmlns:a16="http://schemas.microsoft.com/office/drawing/2014/main" id="{FE49F943-A103-418C-B575-E48026DF401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36BAA4A-5786-4226-A0AB-B9374E81A81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28852906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62"/>
          <p:cNvSpPr txBox="1">
            <a:spLocks noGrp="1"/>
          </p:cNvSpPr>
          <p:nvPr>
            <p:ph type="ctrTitle"/>
          </p:nvPr>
        </p:nvSpPr>
        <p:spPr>
          <a:xfrm>
            <a:off x="1048725" y="3058625"/>
            <a:ext cx="49140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extLst>
      <p:ext uri="{BB962C8B-B14F-4D97-AF65-F5344CB8AC3E}">
        <p14:creationId xmlns:p14="http://schemas.microsoft.com/office/powerpoint/2010/main" val="798017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6"/>
        <p:cNvGrpSpPr/>
        <p:nvPr/>
      </p:nvGrpSpPr>
      <p:grpSpPr>
        <a:xfrm>
          <a:off x="0" y="0"/>
          <a:ext cx="0" cy="0"/>
          <a:chOff x="0" y="0"/>
          <a:chExt cx="0" cy="0"/>
        </a:xfrm>
      </p:grpSpPr>
      <p:sp>
        <p:nvSpPr>
          <p:cNvPr id="18" name="Google Shape;18;p64"/>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9" name="Google Shape;19;p64"/>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20" name="Google Shape;20;p64"/>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Work Sans"/>
                <a:ea typeface="Work Sans"/>
                <a:cs typeface="Work Sans"/>
                <a:sym typeface="Work Sans"/>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Work Sans"/>
                <a:ea typeface="Work Sans"/>
                <a:cs typeface="Work Sans"/>
                <a:sym typeface="Work Sans"/>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Work Sans"/>
                <a:ea typeface="Work Sans"/>
                <a:cs typeface="Work Sans"/>
                <a:sym typeface="Work Sans"/>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Work Sans"/>
                <a:ea typeface="Work Sans"/>
                <a:cs typeface="Work Sans"/>
                <a:sym typeface="Work Sans"/>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Work Sans"/>
                <a:ea typeface="Work Sans"/>
                <a:cs typeface="Work Sans"/>
                <a:sym typeface="Work Sans"/>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Work Sans"/>
                <a:ea typeface="Work Sans"/>
                <a:cs typeface="Work Sans"/>
                <a:sym typeface="Work Sans"/>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Work Sans"/>
                <a:ea typeface="Work Sans"/>
                <a:cs typeface="Work Sans"/>
                <a:sym typeface="Work Sans"/>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Work Sans"/>
                <a:ea typeface="Work Sans"/>
                <a:cs typeface="Work Sans"/>
                <a:sym typeface="Work Sans"/>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9714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reverse">
  <p:cSld name="Blank reverse">
    <p:bg>
      <p:bgPr>
        <a:solidFill>
          <a:srgbClr val="000000"/>
        </a:solidFill>
        <a:effectLst/>
      </p:bgPr>
    </p:bg>
    <p:spTree>
      <p:nvGrpSpPr>
        <p:cNvPr id="1" name="Shape 34"/>
        <p:cNvGrpSpPr/>
        <p:nvPr/>
      </p:nvGrpSpPr>
      <p:grpSpPr>
        <a:xfrm>
          <a:off x="0" y="0"/>
          <a:ext cx="0" cy="0"/>
          <a:chOff x="0" y="0"/>
          <a:chExt cx="0" cy="0"/>
        </a:xfrm>
      </p:grpSpPr>
      <p:sp>
        <p:nvSpPr>
          <p:cNvPr id="36" name="Google Shape;36;p67"/>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rgbClr val="FFFFFF"/>
                </a:solidFill>
                <a:latin typeface="Work Sans"/>
                <a:ea typeface="Work Sans"/>
                <a:cs typeface="Work Sans"/>
                <a:sym typeface="Work Sans"/>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rgbClr val="FFFFFF"/>
                </a:solidFill>
                <a:latin typeface="Work Sans"/>
                <a:ea typeface="Work Sans"/>
                <a:cs typeface="Work Sans"/>
                <a:sym typeface="Work Sans"/>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rgbClr val="FFFFFF"/>
                </a:solidFill>
                <a:latin typeface="Work Sans"/>
                <a:ea typeface="Work Sans"/>
                <a:cs typeface="Work Sans"/>
                <a:sym typeface="Work Sans"/>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rgbClr val="FFFFFF"/>
                </a:solidFill>
                <a:latin typeface="Work Sans"/>
                <a:ea typeface="Work Sans"/>
                <a:cs typeface="Work Sans"/>
                <a:sym typeface="Work Sans"/>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rgbClr val="FFFFFF"/>
                </a:solidFill>
                <a:latin typeface="Work Sans"/>
                <a:ea typeface="Work Sans"/>
                <a:cs typeface="Work Sans"/>
                <a:sym typeface="Work Sans"/>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rgbClr val="FFFFFF"/>
                </a:solidFill>
                <a:latin typeface="Work Sans"/>
                <a:ea typeface="Work Sans"/>
                <a:cs typeface="Work Sans"/>
                <a:sym typeface="Work Sans"/>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rgbClr val="FFFFFF"/>
                </a:solidFill>
                <a:latin typeface="Work Sans"/>
                <a:ea typeface="Work Sans"/>
                <a:cs typeface="Work Sans"/>
                <a:sym typeface="Work Sans"/>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rgbClr val="FFFFFF"/>
                </a:solidFill>
                <a:latin typeface="Work Sans"/>
                <a:ea typeface="Work Sans"/>
                <a:cs typeface="Work Sans"/>
                <a:sym typeface="Work Sans"/>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rgbClr val="FFFFFF"/>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869651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D08AB6-27C0-4BA5-A3A7-30926E428E7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697A810-2AD0-4D20-B25F-666DEBA8F44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C12FAF-1270-4C6D-9461-E89BA3931E27}"/>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5" name="Marcador de pie de página 4">
            <a:extLst>
              <a:ext uri="{FF2B5EF4-FFF2-40B4-BE49-F238E27FC236}">
                <a16:creationId xmlns:a16="http://schemas.microsoft.com/office/drawing/2014/main" id="{6ABB403E-8C9C-49E7-A813-A94216504E0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B419EE8-4F9F-4426-B782-897D405D5B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0299959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FB0CE-CED4-4BFF-966D-F15A669E852F}"/>
              </a:ext>
            </a:extLst>
          </p:cNvPr>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E9C5852-1453-4EA8-A2A6-847ECA926A0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0E8EDF3-6DEE-47FD-8BC3-809A5E45D84E}"/>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5" name="Marcador de pie de página 4">
            <a:extLst>
              <a:ext uri="{FF2B5EF4-FFF2-40B4-BE49-F238E27FC236}">
                <a16:creationId xmlns:a16="http://schemas.microsoft.com/office/drawing/2014/main" id="{131B4FD9-5304-4556-AE8D-F3F94597828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24C08CF-F29F-4EB5-B163-2EA674998C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110192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44D3C3-22E3-4AC8-8ED2-19A71DD8CA6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A6F2DE5-01A0-4F00-B554-B20DF221C486}"/>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40B2325-4C1F-429D-9EB4-08721D06439F}"/>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9794CBE-4F04-4132-A8F7-67282D8EF145}"/>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6" name="Marcador de pie de página 5">
            <a:extLst>
              <a:ext uri="{FF2B5EF4-FFF2-40B4-BE49-F238E27FC236}">
                <a16:creationId xmlns:a16="http://schemas.microsoft.com/office/drawing/2014/main" id="{48068BD7-6518-4AC5-B516-170E8269401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6467956-F463-4248-B495-BEE5AEE25A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11465718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32B230-17E6-495B-AB26-5CF0F7A80DC7}"/>
              </a:ext>
            </a:extLst>
          </p:cNvPr>
          <p:cNvSpPr>
            <a:spLocks noGrp="1"/>
          </p:cNvSpPr>
          <p:nvPr>
            <p:ph type="title"/>
          </p:nvPr>
        </p:nvSpPr>
        <p:spPr>
          <a:xfrm>
            <a:off x="629841" y="273844"/>
            <a:ext cx="7886700" cy="994172"/>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7A0E472-483B-4E39-B3E8-2FFD3C20FFB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586644A-7E2C-4294-9A07-30C57945D433}"/>
              </a:ext>
            </a:extLst>
          </p:cNvPr>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D8EBDDA-FCAB-46A3-936B-CEE206EE2F9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701E31B-4A43-4718-B5FB-D4BD309B0DA1}"/>
              </a:ext>
            </a:extLst>
          </p:cNvPr>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A60BC7EF-96C8-4F6D-AA75-656236F8F4C4}"/>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8" name="Marcador de pie de página 7">
            <a:extLst>
              <a:ext uri="{FF2B5EF4-FFF2-40B4-BE49-F238E27FC236}">
                <a16:creationId xmlns:a16="http://schemas.microsoft.com/office/drawing/2014/main" id="{FAEC0867-B608-4EDD-9C5D-51351EF66AE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2D890C0-909D-4A0B-A905-E4CA2CB22F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1638479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6312F-A981-461D-9AF2-2E52E1DCD1C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8F40F40-9AD0-4F50-8538-03687D670439}"/>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4" name="Marcador de pie de página 3">
            <a:extLst>
              <a:ext uri="{FF2B5EF4-FFF2-40B4-BE49-F238E27FC236}">
                <a16:creationId xmlns:a16="http://schemas.microsoft.com/office/drawing/2014/main" id="{D30693AC-B39A-41BB-B593-541000C5BF3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8D5EC93-3348-4B26-8203-51C5A2A690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99903549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F3D3053-08AE-4FCE-8027-8A8F4913E026}"/>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3" name="Marcador de pie de página 2">
            <a:extLst>
              <a:ext uri="{FF2B5EF4-FFF2-40B4-BE49-F238E27FC236}">
                <a16:creationId xmlns:a16="http://schemas.microsoft.com/office/drawing/2014/main" id="{AD2D8461-EF52-4527-8210-552DBAFCAC2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C114781-0071-4F32-8C9E-1DC93AE074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8794441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1E931-93E2-4963-A3DA-DC9662B201C8}"/>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29B175-1F55-4C43-8398-9F3546AFF82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FFA3263-35C7-44EF-B8D7-193271BF5E1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9CB1222-D2CC-4104-99C4-DEFE3FA2E866}"/>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6" name="Marcador de pie de página 5">
            <a:extLst>
              <a:ext uri="{FF2B5EF4-FFF2-40B4-BE49-F238E27FC236}">
                <a16:creationId xmlns:a16="http://schemas.microsoft.com/office/drawing/2014/main" id="{86246F39-EC2D-4EA1-B4FD-BDCE6D42FA9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0C502E2-9050-4155-9A86-9C5A597F7C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4368379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56E7DD-3F09-468B-819F-81D1D9D5C7E0}"/>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37E0FF0-3CEE-448B-8E43-A638D18A0FF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a:extLst>
              <a:ext uri="{FF2B5EF4-FFF2-40B4-BE49-F238E27FC236}">
                <a16:creationId xmlns:a16="http://schemas.microsoft.com/office/drawing/2014/main" id="{4C00B728-594A-41F3-BEEB-0E64F09834C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C3D5C95-5E68-4718-B2D8-E64304DF3CEB}"/>
              </a:ext>
            </a:extLst>
          </p:cNvPr>
          <p:cNvSpPr>
            <a:spLocks noGrp="1"/>
          </p:cNvSpPr>
          <p:nvPr>
            <p:ph type="dt" sz="half" idx="10"/>
          </p:nvPr>
        </p:nvSpPr>
        <p:spPr/>
        <p:txBody>
          <a:bodyPr/>
          <a:lstStyle/>
          <a:p>
            <a:fld id="{A659F0CD-E928-42B7-BD11-A4781E1139E4}" type="datetimeFigureOut">
              <a:rPr lang="es-ES" smtClean="0"/>
              <a:t>15/07/2022</a:t>
            </a:fld>
            <a:endParaRPr lang="es-ES"/>
          </a:p>
        </p:txBody>
      </p:sp>
      <p:sp>
        <p:nvSpPr>
          <p:cNvPr id="6" name="Marcador de pie de página 5">
            <a:extLst>
              <a:ext uri="{FF2B5EF4-FFF2-40B4-BE49-F238E27FC236}">
                <a16:creationId xmlns:a16="http://schemas.microsoft.com/office/drawing/2014/main" id="{74E020FD-36A5-40B6-9DD9-1A965E4F622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5CC3F4-D68D-42F5-967C-F3B9164E2F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9598943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BDB8E06-0803-404E-9A86-E28914BCE0F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FB4F53-C111-4F99-B9C3-6A87EB767E1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C22AEA3-A3D5-4C33-9FF8-DF70B75E278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659F0CD-E928-42B7-BD11-A4781E1139E4}" type="datetimeFigureOut">
              <a:rPr lang="es-ES" smtClean="0"/>
              <a:t>15/07/2022</a:t>
            </a:fld>
            <a:endParaRPr lang="es-ES"/>
          </a:p>
        </p:txBody>
      </p:sp>
      <p:sp>
        <p:nvSpPr>
          <p:cNvPr id="5" name="Marcador de pie de página 4">
            <a:extLst>
              <a:ext uri="{FF2B5EF4-FFF2-40B4-BE49-F238E27FC236}">
                <a16:creationId xmlns:a16="http://schemas.microsoft.com/office/drawing/2014/main" id="{37161FAC-679B-4E9E-AD00-F8F17AB4C51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7710222-0E78-4686-9520-0294CD7B7A3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4970313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david-bernal-gonzalez/"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 TargetMode="External"/><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hyperlink" Target="https://about.gitlab.com/" TargetMode="External"/><Relationship Id="rId4" Type="http://schemas.openxmlformats.org/officeDocument/2006/relationships/hyperlink" Target="https://bitbucket.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hyperlink" Target="https://progate.com/git/"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davidbernalgonzalez/3-markdown-c82d88c1d222"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scm.com/book/en/v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111.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git-scm.com/download/gui/linux"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hemeOverride" Target="../theme/themeOverride1.xml"/><Relationship Id="rId5" Type="http://schemas.openxmlformats.org/officeDocument/2006/relationships/image" Target="../media/image112.png"/><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3" Type="http://schemas.openxmlformats.org/officeDocument/2006/relationships/hyperlink" Target="https://learngitbranching.js.org/?locale=es_ES"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https://skyline.github.com/" TargetMode="External"/><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19.gif"/></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hyperlink" Target="https://myoctocat.com/build-your-octocat/" TargetMode="External"/><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hyperlink" Target="https://gitexplorer.com/"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hyperlink" Target="https://ohshitgit.com/es" TargetMode="External"/><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DavidBernalGonzalez/practicaGit/blob/main/readme.md" TargetMode="External"/><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hyperlink" Target="https://gist.github.com/DavidBernalGonzalez/259adf6cda1ef286fda8c13d3a003c9e" TargetMode="Externa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hemeOverride" Target="../theme/themeOverride3.xml"/><Relationship Id="rId4" Type="http://schemas.openxmlformats.org/officeDocument/2006/relationships/image" Target="../media/image12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hemeOverride" Target="../theme/themeOverride4.xml"/><Relationship Id="rId5" Type="http://schemas.openxmlformats.org/officeDocument/2006/relationships/image" Target="../media/image129.png"/><Relationship Id="rId4" Type="http://schemas.openxmlformats.org/officeDocument/2006/relationships/image" Target="../media/image12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hemeOverride" Target="../theme/themeOverride5.xml"/><Relationship Id="rId4" Type="http://schemas.openxmlformats.org/officeDocument/2006/relationships/image" Target="../media/image130.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hemeOverride" Target="../theme/themeOverride6.xml"/><Relationship Id="rId5" Type="http://schemas.openxmlformats.org/officeDocument/2006/relationships/image" Target="../media/image132.png"/><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hemeOverride" Target="../theme/themeOverride7.xml"/><Relationship Id="rId5" Type="http://schemas.openxmlformats.org/officeDocument/2006/relationships/image" Target="../media/image134.gif"/><Relationship Id="rId4" Type="http://schemas.openxmlformats.org/officeDocument/2006/relationships/image" Target="../media/image13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3.xml"/><Relationship Id="rId1" Type="http://schemas.openxmlformats.org/officeDocument/2006/relationships/themeOverride" Target="../theme/themeOverride8.xml"/><Relationship Id="rId5" Type="http://schemas.openxmlformats.org/officeDocument/2006/relationships/image" Target="../media/image132.png"/><Relationship Id="rId4" Type="http://schemas.openxmlformats.org/officeDocument/2006/relationships/image" Target="../media/image13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3.xml"/><Relationship Id="rId1" Type="http://schemas.openxmlformats.org/officeDocument/2006/relationships/themeOverride" Target="../theme/themeOverride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1910696" y="614091"/>
            <a:ext cx="4914000" cy="71919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b="1" u="sng" dirty="0"/>
              <a:t>Bloque de GIT</a:t>
            </a:r>
            <a:endParaRPr b="1" u="sng" dirty="0"/>
          </a:p>
        </p:txBody>
      </p:sp>
      <p:sp>
        <p:nvSpPr>
          <p:cNvPr id="66" name="Google Shape;66;p1"/>
          <p:cNvSpPr/>
          <p:nvPr/>
        </p:nvSpPr>
        <p:spPr>
          <a:xfrm>
            <a:off x="428596" y="3557403"/>
            <a:ext cx="828680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sng" strike="noStrike" cap="none" dirty="0">
                <a:hlinkClick r:id="rId3">
                  <a:extLst>
                    <a:ext uri="{A12FA001-AC4F-418D-AE19-62706E023703}">
                      <ahyp:hlinkClr xmlns:ahyp="http://schemas.microsoft.com/office/drawing/2018/hyperlinkcolor" val="tx"/>
                    </a:ext>
                  </a:extLst>
                </a:hlinkClick>
              </a:rPr>
              <a:t>David Bernal González</a:t>
            </a:r>
            <a:endParaRPr sz="1400" b="1" i="0" u="sng" strike="noStrike" cap="none" dirty="0"/>
          </a:p>
        </p:txBody>
      </p:sp>
      <p:pic>
        <p:nvPicPr>
          <p:cNvPr id="1026" name="Picture 2" descr="Learning Node #1 - Git Crash Course - Exerceo">
            <a:extLst>
              <a:ext uri="{FF2B5EF4-FFF2-40B4-BE49-F238E27FC236}">
                <a16:creationId xmlns:a16="http://schemas.microsoft.com/office/drawing/2014/main" id="{B48D7F5D-1EE8-4789-A257-11EB3B574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759" y="1565555"/>
            <a:ext cx="2951274" cy="1232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785786" y="447040"/>
            <a:ext cx="6407494" cy="76365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¿Qué es un repositorio?</a:t>
            </a:r>
            <a:endParaRPr u="sng" dirty="0"/>
          </a:p>
        </p:txBody>
      </p:sp>
      <p:sp>
        <p:nvSpPr>
          <p:cNvPr id="132" name="Google Shape;132;p5"/>
          <p:cNvSpPr txBox="1">
            <a:spLocks noGrp="1"/>
          </p:cNvSpPr>
          <p:nvPr>
            <p:ph type="body" idx="1"/>
          </p:nvPr>
        </p:nvSpPr>
        <p:spPr>
          <a:xfrm>
            <a:off x="396241" y="1210692"/>
            <a:ext cx="8145362" cy="3412108"/>
          </a:xfrm>
          <a:prstGeom prst="rect">
            <a:avLst/>
          </a:prstGeom>
          <a:noFill/>
          <a:ln>
            <a:noFill/>
          </a:ln>
        </p:spPr>
        <p:txBody>
          <a:bodyPr spcFirstLastPara="1" wrap="square" lIns="91425" tIns="91425" rIns="91425" bIns="91425" anchor="t" anchorCtr="0">
            <a:noAutofit/>
          </a:bodyPr>
          <a:lstStyle/>
          <a:p>
            <a:r>
              <a:rPr lang="es-ES" sz="2200" dirty="0"/>
              <a:t>Un repositorio es la manera que tenemos de indicarle al sistema operativo y a GIT que un directorio trabajará con el sistema de control de versiones GIT.</a:t>
            </a:r>
            <a:endParaRPr lang="es-ES" sz="2100"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10</a:t>
            </a:fld>
            <a:endParaRPr/>
          </a:p>
        </p:txBody>
      </p:sp>
      <p:pic>
        <p:nvPicPr>
          <p:cNvPr id="9222" name="Picture 6" descr="Git Commit | Atlassian Git Tutorial">
            <a:extLst>
              <a:ext uri="{FF2B5EF4-FFF2-40B4-BE49-F238E27FC236}">
                <a16:creationId xmlns:a16="http://schemas.microsoft.com/office/drawing/2014/main" id="{F355C4EE-09D5-49C2-A47B-655D49D38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493" y="2749025"/>
            <a:ext cx="5416867" cy="149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26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396241" y="447040"/>
            <a:ext cx="6797039" cy="41120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Tipos de repositorio</a:t>
            </a:r>
            <a:endParaRPr u="sng" dirty="0"/>
          </a:p>
        </p:txBody>
      </p:sp>
      <p:sp>
        <p:nvSpPr>
          <p:cNvPr id="132" name="Google Shape;132;p5"/>
          <p:cNvSpPr txBox="1">
            <a:spLocks noGrp="1"/>
          </p:cNvSpPr>
          <p:nvPr>
            <p:ph type="body" idx="1"/>
          </p:nvPr>
        </p:nvSpPr>
        <p:spPr>
          <a:xfrm>
            <a:off x="396241" y="731520"/>
            <a:ext cx="5951219" cy="2306027"/>
          </a:xfrm>
          <a:prstGeom prst="rect">
            <a:avLst/>
          </a:prstGeom>
          <a:noFill/>
          <a:ln>
            <a:noFill/>
          </a:ln>
        </p:spPr>
        <p:txBody>
          <a:bodyPr spcFirstLastPara="1" wrap="square" lIns="91425" tIns="91425" rIns="91425" bIns="91425" anchor="t" anchorCtr="0">
            <a:noAutofit/>
          </a:bodyPr>
          <a:lstStyle/>
          <a:p>
            <a:r>
              <a:rPr lang="es-ES" sz="2000" b="1" i="0" dirty="0">
                <a:solidFill>
                  <a:srgbClr val="292929"/>
                </a:solidFill>
                <a:effectLst/>
              </a:rPr>
              <a:t>Local </a:t>
            </a:r>
            <a:r>
              <a:rPr lang="es-ES" sz="2000" b="1" i="0" dirty="0" err="1">
                <a:solidFill>
                  <a:srgbClr val="292929"/>
                </a:solidFill>
                <a:effectLst/>
              </a:rPr>
              <a:t>repository</a:t>
            </a:r>
            <a:r>
              <a:rPr lang="es-ES" sz="2000" b="1" i="0" dirty="0">
                <a:solidFill>
                  <a:srgbClr val="292929"/>
                </a:solidFill>
                <a:effectLst/>
              </a:rPr>
              <a:t>:</a:t>
            </a:r>
            <a:r>
              <a:rPr lang="es-ES" sz="2000" b="0" i="0" dirty="0">
                <a:solidFill>
                  <a:srgbClr val="292929"/>
                </a:solidFill>
                <a:effectLst/>
              </a:rPr>
              <a:t> es el repositorio que tenemos descargado físicamente en nuestro equipo (en local). Y sobre trabajamos solamente nosotros. </a:t>
            </a:r>
            <a:r>
              <a:rPr lang="es-ES" dirty="0">
                <a:solidFill>
                  <a:srgbClr val="292929"/>
                </a:solidFill>
              </a:rPr>
              <a:t>Una vez realizados los </a:t>
            </a:r>
            <a:r>
              <a:rPr lang="es-ES" sz="2000" b="0" i="0" dirty="0">
                <a:solidFill>
                  <a:srgbClr val="292929"/>
                </a:solidFill>
                <a:effectLst/>
              </a:rPr>
              <a:t>cambios finalmente podemos (o no) subirlos al repositorio remoto.</a:t>
            </a:r>
          </a:p>
          <a:p>
            <a:r>
              <a:rPr lang="es-ES" sz="2000" b="1" i="0" dirty="0">
                <a:solidFill>
                  <a:srgbClr val="292929"/>
                </a:solidFill>
                <a:effectLst/>
              </a:rPr>
              <a:t>Remote </a:t>
            </a:r>
            <a:r>
              <a:rPr lang="es-ES" sz="2000" b="1" i="0" dirty="0" err="1">
                <a:solidFill>
                  <a:srgbClr val="292929"/>
                </a:solidFill>
                <a:effectLst/>
              </a:rPr>
              <a:t>repository</a:t>
            </a:r>
            <a:r>
              <a:rPr lang="es-ES" sz="2000" b="1" i="0" dirty="0">
                <a:solidFill>
                  <a:srgbClr val="292929"/>
                </a:solidFill>
                <a:effectLst/>
              </a:rPr>
              <a:t>:</a:t>
            </a:r>
            <a:r>
              <a:rPr lang="es-ES" sz="2000" b="0" i="0" dirty="0">
                <a:solidFill>
                  <a:srgbClr val="292929"/>
                </a:solidFill>
                <a:effectLst/>
              </a:rPr>
              <a:t> es el repositorio que tenemos en la nube, es decir, alojado sobre una de las plataformas de código como, por ejemplo: GitHub, </a:t>
            </a:r>
            <a:r>
              <a:rPr lang="es-ES" sz="2000" b="0" i="0" dirty="0" err="1">
                <a:solidFill>
                  <a:srgbClr val="292929"/>
                </a:solidFill>
                <a:effectLst/>
              </a:rPr>
              <a:t>BitBucket</a:t>
            </a:r>
            <a:r>
              <a:rPr lang="es-ES" sz="2000" b="0" i="0" dirty="0">
                <a:solidFill>
                  <a:srgbClr val="292929"/>
                </a:solidFill>
                <a:effectLst/>
              </a:rPr>
              <a:t> o </a:t>
            </a:r>
            <a:r>
              <a:rPr lang="es-ES" sz="2000" b="0" i="0" dirty="0" err="1">
                <a:solidFill>
                  <a:srgbClr val="292929"/>
                </a:solidFill>
                <a:effectLst/>
              </a:rPr>
              <a:t>GitLab</a:t>
            </a:r>
            <a:r>
              <a:rPr lang="es-ES" sz="2000" b="0" i="0" dirty="0">
                <a:solidFill>
                  <a:srgbClr val="292929"/>
                </a:solidFill>
                <a:effectLst/>
              </a:rPr>
              <a:t>. Y en el que se trabaja de forma colaborativa con el resto del equipo</a:t>
            </a:r>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pic>
        <p:nvPicPr>
          <p:cNvPr id="15362" name="Picture 2">
            <a:extLst>
              <a:ext uri="{FF2B5EF4-FFF2-40B4-BE49-F238E27FC236}">
                <a16:creationId xmlns:a16="http://schemas.microsoft.com/office/drawing/2014/main" id="{9D6F29F9-D40E-4920-A764-0B81A0B11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427" y="581318"/>
            <a:ext cx="2833333" cy="167132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E7D61C1-EDAF-4309-B126-A6639755290A}"/>
              </a:ext>
            </a:extLst>
          </p:cNvPr>
          <p:cNvPicPr>
            <a:picLocks noChangeAspect="1"/>
          </p:cNvPicPr>
          <p:nvPr/>
        </p:nvPicPr>
        <p:blipFill>
          <a:blip r:embed="rId4"/>
          <a:stretch>
            <a:fillRect/>
          </a:stretch>
        </p:blipFill>
        <p:spPr>
          <a:xfrm>
            <a:off x="6438900" y="2513404"/>
            <a:ext cx="2469840" cy="1671320"/>
          </a:xfrm>
          <a:prstGeom prst="rect">
            <a:avLst/>
          </a:prstGeom>
        </p:spPr>
      </p:pic>
    </p:spTree>
    <p:extLst>
      <p:ext uri="{BB962C8B-B14F-4D97-AF65-F5344CB8AC3E}">
        <p14:creationId xmlns:p14="http://schemas.microsoft.com/office/powerpoint/2010/main" val="2288248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396241" y="447040"/>
            <a:ext cx="8602979" cy="53594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¿Porqué tener dos tipos de repositorios?</a:t>
            </a:r>
            <a:endParaRPr u="sng" dirty="0"/>
          </a:p>
        </p:txBody>
      </p:sp>
      <p:sp>
        <p:nvSpPr>
          <p:cNvPr id="7" name="Google Shape;132;p5">
            <a:extLst>
              <a:ext uri="{FF2B5EF4-FFF2-40B4-BE49-F238E27FC236}">
                <a16:creationId xmlns:a16="http://schemas.microsoft.com/office/drawing/2014/main" id="{30FA81D6-091A-4FFA-BB11-DAF01A26BFCA}"/>
              </a:ext>
            </a:extLst>
          </p:cNvPr>
          <p:cNvSpPr txBox="1">
            <a:spLocks noGrp="1"/>
          </p:cNvSpPr>
          <p:nvPr>
            <p:ph type="body" idx="1"/>
          </p:nvPr>
        </p:nvSpPr>
        <p:spPr>
          <a:xfrm>
            <a:off x="472441" y="1097280"/>
            <a:ext cx="6819899" cy="2687320"/>
          </a:xfrm>
          <a:prstGeom prst="rect">
            <a:avLst/>
          </a:prstGeom>
          <a:noFill/>
          <a:ln>
            <a:noFill/>
          </a:ln>
        </p:spPr>
        <p:txBody>
          <a:bodyPr spcFirstLastPara="1" wrap="square" lIns="91425" tIns="91425" rIns="91425" bIns="91425" anchor="t" anchorCtr="0">
            <a:noAutofit/>
          </a:bodyPr>
          <a:lstStyle/>
          <a:p>
            <a:r>
              <a:rPr lang="es-ES" sz="2200" dirty="0"/>
              <a:t>Ante el caso de perdida del repositorio local tenemos un </a:t>
            </a:r>
            <a:r>
              <a:rPr lang="es-ES" sz="2200" dirty="0" err="1"/>
              <a:t>Backup</a:t>
            </a:r>
            <a:r>
              <a:rPr lang="es-ES" sz="2200" dirty="0"/>
              <a:t> externo fuera de nuestro dispositivo (</a:t>
            </a:r>
            <a:r>
              <a:rPr lang="es-ES" sz="2200" dirty="0" err="1"/>
              <a:t>repository</a:t>
            </a:r>
            <a:r>
              <a:rPr lang="es-ES" sz="2200" dirty="0"/>
              <a:t> remote).</a:t>
            </a:r>
          </a:p>
          <a:p>
            <a:r>
              <a:rPr lang="es-ES" sz="2200" dirty="0"/>
              <a:t>Nos permite colaborar con otros usuarios de forma sencilla (</a:t>
            </a:r>
            <a:r>
              <a:rPr lang="es-ES" sz="2200" dirty="0" err="1"/>
              <a:t>repository</a:t>
            </a:r>
            <a:r>
              <a:rPr lang="es-ES" sz="2200" dirty="0"/>
              <a:t> remote).</a:t>
            </a:r>
          </a:p>
          <a:p>
            <a:r>
              <a:rPr lang="es-ES" sz="2200" dirty="0"/>
              <a:t>Nos ofrece la posibilidad de realizar desarrollos en local y decidir cuando estos serán compartidos con el resto del equipo (</a:t>
            </a:r>
            <a:r>
              <a:rPr lang="es-ES" sz="2200" dirty="0" err="1"/>
              <a:t>repository</a:t>
            </a:r>
            <a:r>
              <a:rPr lang="es-ES" sz="2200" dirty="0"/>
              <a:t> local).</a:t>
            </a:r>
            <a:endParaRPr lang="es-ES" sz="2100"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spTree>
    <p:extLst>
      <p:ext uri="{BB962C8B-B14F-4D97-AF65-F5344CB8AC3E}">
        <p14:creationId xmlns:p14="http://schemas.microsoft.com/office/powerpoint/2010/main" val="399986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396241" y="447040"/>
            <a:ext cx="6797039" cy="5664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Repositorios remotos</a:t>
            </a:r>
            <a:endParaRPr u="sng" dirty="0"/>
          </a:p>
        </p:txBody>
      </p:sp>
      <p:sp>
        <p:nvSpPr>
          <p:cNvPr id="132" name="Google Shape;132;p5"/>
          <p:cNvSpPr txBox="1">
            <a:spLocks noGrp="1"/>
          </p:cNvSpPr>
          <p:nvPr>
            <p:ph type="body" idx="1"/>
          </p:nvPr>
        </p:nvSpPr>
        <p:spPr>
          <a:xfrm>
            <a:off x="396241" y="1112520"/>
            <a:ext cx="8458199" cy="3108960"/>
          </a:xfrm>
          <a:prstGeom prst="rect">
            <a:avLst/>
          </a:prstGeom>
          <a:noFill/>
          <a:ln>
            <a:noFill/>
          </a:ln>
        </p:spPr>
        <p:txBody>
          <a:bodyPr spcFirstLastPara="1" wrap="square" lIns="91425" tIns="91425" rIns="91425" bIns="91425" anchor="t" anchorCtr="0">
            <a:noAutofit/>
          </a:bodyPr>
          <a:lstStyle/>
          <a:p>
            <a:r>
              <a:rPr lang="es-ES" sz="2000" i="0" dirty="0">
                <a:solidFill>
                  <a:srgbClr val="292929"/>
                </a:solidFill>
                <a:effectLst/>
              </a:rPr>
              <a:t>Existen distintos repositorios remotos. Los principales son:</a:t>
            </a:r>
          </a:p>
          <a:p>
            <a:pPr lvl="1"/>
            <a:r>
              <a:rPr lang="es-ES" sz="1700" dirty="0">
                <a:solidFill>
                  <a:srgbClr val="292929"/>
                </a:solidFill>
                <a:hlinkClick r:id="rId3"/>
              </a:rPr>
              <a:t>GitHub</a:t>
            </a:r>
            <a:endParaRPr lang="es-ES" sz="1700" dirty="0">
              <a:solidFill>
                <a:srgbClr val="292929"/>
              </a:solidFill>
            </a:endParaRPr>
          </a:p>
          <a:p>
            <a:pPr lvl="1"/>
            <a:r>
              <a:rPr lang="es-ES" sz="1700" i="0" dirty="0">
                <a:solidFill>
                  <a:srgbClr val="292929"/>
                </a:solidFill>
                <a:effectLst/>
                <a:hlinkClick r:id="rId4"/>
              </a:rPr>
              <a:t>Bitbucket</a:t>
            </a:r>
            <a:endParaRPr lang="es-ES" sz="1700" i="0" dirty="0">
              <a:solidFill>
                <a:srgbClr val="292929"/>
              </a:solidFill>
              <a:effectLst/>
            </a:endParaRPr>
          </a:p>
          <a:p>
            <a:pPr lvl="1"/>
            <a:r>
              <a:rPr lang="es-ES" sz="1700" dirty="0">
                <a:solidFill>
                  <a:srgbClr val="292929"/>
                </a:solidFill>
                <a:hlinkClick r:id="rId5"/>
              </a:rPr>
              <a:t>Gitlab</a:t>
            </a:r>
            <a:endParaRPr lang="es-ES" sz="2000" dirty="0">
              <a:solidFill>
                <a:srgbClr val="292929"/>
              </a:solidFill>
            </a:endParaRPr>
          </a:p>
          <a:p>
            <a:r>
              <a:rPr lang="es-ES" sz="2000" i="0" dirty="0">
                <a:solidFill>
                  <a:srgbClr val="292929"/>
                </a:solidFill>
                <a:effectLst/>
              </a:rPr>
              <a:t>Nosotros trabajaremos sobre Git</a:t>
            </a:r>
            <a:r>
              <a:rPr lang="es-ES" sz="2000" dirty="0">
                <a:solidFill>
                  <a:srgbClr val="292929"/>
                </a:solidFill>
              </a:rPr>
              <a:t>Hub. Por lo que debemos crear una cuenta:</a:t>
            </a:r>
            <a:endParaRPr lang="es-ES" sz="2000" i="0" dirty="0">
              <a:solidFill>
                <a:srgbClr val="292929"/>
              </a:solidFill>
              <a:effectLst/>
            </a:endParaRPr>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pic>
        <p:nvPicPr>
          <p:cNvPr id="4" name="Imagen 3">
            <a:extLst>
              <a:ext uri="{FF2B5EF4-FFF2-40B4-BE49-F238E27FC236}">
                <a16:creationId xmlns:a16="http://schemas.microsoft.com/office/drawing/2014/main" id="{F33CF89B-B903-4E49-B4D1-652C70B0763B}"/>
              </a:ext>
            </a:extLst>
          </p:cNvPr>
          <p:cNvPicPr>
            <a:picLocks noChangeAspect="1"/>
          </p:cNvPicPr>
          <p:nvPr/>
        </p:nvPicPr>
        <p:blipFill>
          <a:blip r:embed="rId6"/>
          <a:stretch>
            <a:fillRect/>
          </a:stretch>
        </p:blipFill>
        <p:spPr>
          <a:xfrm>
            <a:off x="2811779" y="1632624"/>
            <a:ext cx="2231139" cy="717845"/>
          </a:xfrm>
          <a:prstGeom prst="rect">
            <a:avLst/>
          </a:prstGeom>
        </p:spPr>
      </p:pic>
      <p:pic>
        <p:nvPicPr>
          <p:cNvPr id="10" name="Imagen 9">
            <a:extLst>
              <a:ext uri="{FF2B5EF4-FFF2-40B4-BE49-F238E27FC236}">
                <a16:creationId xmlns:a16="http://schemas.microsoft.com/office/drawing/2014/main" id="{85C49C9C-8A90-4F01-BA3C-DFC7D8C42175}"/>
              </a:ext>
            </a:extLst>
          </p:cNvPr>
          <p:cNvPicPr>
            <a:picLocks noChangeAspect="1"/>
          </p:cNvPicPr>
          <p:nvPr/>
        </p:nvPicPr>
        <p:blipFill rotWithShape="1">
          <a:blip r:embed="rId7"/>
          <a:srcRect b="22823"/>
          <a:stretch/>
        </p:blipFill>
        <p:spPr>
          <a:xfrm>
            <a:off x="2674619" y="2825830"/>
            <a:ext cx="3656764" cy="1720550"/>
          </a:xfrm>
          <a:prstGeom prst="rect">
            <a:avLst/>
          </a:prstGeom>
        </p:spPr>
      </p:pic>
    </p:spTree>
    <p:extLst>
      <p:ext uri="{BB962C8B-B14F-4D97-AF65-F5344CB8AC3E}">
        <p14:creationId xmlns:p14="http://schemas.microsoft.com/office/powerpoint/2010/main" val="1041324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92019" y="66041"/>
            <a:ext cx="6407494" cy="75493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Configurando Git</a:t>
            </a:r>
            <a:endParaRPr u="sng" dirty="0"/>
          </a:p>
        </p:txBody>
      </p:sp>
      <p:sp>
        <p:nvSpPr>
          <p:cNvPr id="132" name="Google Shape;132;p5"/>
          <p:cNvSpPr txBox="1">
            <a:spLocks noGrp="1"/>
          </p:cNvSpPr>
          <p:nvPr>
            <p:ph type="body" idx="1"/>
          </p:nvPr>
        </p:nvSpPr>
        <p:spPr>
          <a:xfrm>
            <a:off x="396240" y="820976"/>
            <a:ext cx="8381999" cy="1582055"/>
          </a:xfrm>
          <a:prstGeom prst="rect">
            <a:avLst/>
          </a:prstGeom>
          <a:noFill/>
          <a:ln>
            <a:noFill/>
          </a:ln>
        </p:spPr>
        <p:txBody>
          <a:bodyPr spcFirstLastPara="1" wrap="square" lIns="91425" tIns="91425" rIns="91425" bIns="91425" anchor="t" anchorCtr="0">
            <a:noAutofit/>
          </a:bodyPr>
          <a:lstStyle/>
          <a:p>
            <a:r>
              <a:rPr lang="es-ES" sz="2200" dirty="0"/>
              <a:t>Para poder trabajar con los repositorios remotos, es necesario configurar el user.name y el </a:t>
            </a:r>
            <a:r>
              <a:rPr lang="es-ES" sz="2200" dirty="0" err="1"/>
              <a:t>user.email</a:t>
            </a:r>
            <a:r>
              <a:rPr lang="es-ES" sz="2200" dirty="0"/>
              <a:t> de la siguiente manera:</a:t>
            </a:r>
          </a:p>
          <a:p>
            <a:endParaRPr lang="es-ES" sz="2100"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14</a:t>
            </a:fld>
            <a:endParaRPr/>
          </a:p>
        </p:txBody>
      </p:sp>
      <p:pic>
        <p:nvPicPr>
          <p:cNvPr id="5" name="Imagen 4">
            <a:extLst>
              <a:ext uri="{FF2B5EF4-FFF2-40B4-BE49-F238E27FC236}">
                <a16:creationId xmlns:a16="http://schemas.microsoft.com/office/drawing/2014/main" id="{2A5C7FD5-CC29-45AC-B508-2AF12D0AA5F2}"/>
              </a:ext>
            </a:extLst>
          </p:cNvPr>
          <p:cNvPicPr>
            <a:picLocks noChangeAspect="1"/>
          </p:cNvPicPr>
          <p:nvPr/>
        </p:nvPicPr>
        <p:blipFill>
          <a:blip r:embed="rId3"/>
          <a:stretch>
            <a:fillRect/>
          </a:stretch>
        </p:blipFill>
        <p:spPr>
          <a:xfrm>
            <a:off x="4276725" y="2403031"/>
            <a:ext cx="4867275" cy="1590675"/>
          </a:xfrm>
          <a:prstGeom prst="rect">
            <a:avLst/>
          </a:prstGeom>
        </p:spPr>
      </p:pic>
      <p:pic>
        <p:nvPicPr>
          <p:cNvPr id="7" name="Imagen 6">
            <a:extLst>
              <a:ext uri="{FF2B5EF4-FFF2-40B4-BE49-F238E27FC236}">
                <a16:creationId xmlns:a16="http://schemas.microsoft.com/office/drawing/2014/main" id="{A784048D-5884-45C3-B87B-6374B66134E7}"/>
              </a:ext>
            </a:extLst>
          </p:cNvPr>
          <p:cNvPicPr>
            <a:picLocks noChangeAspect="1"/>
          </p:cNvPicPr>
          <p:nvPr/>
        </p:nvPicPr>
        <p:blipFill>
          <a:blip r:embed="rId4"/>
          <a:stretch>
            <a:fillRect/>
          </a:stretch>
        </p:blipFill>
        <p:spPr>
          <a:xfrm>
            <a:off x="193757" y="1808809"/>
            <a:ext cx="4000500" cy="2209800"/>
          </a:xfrm>
          <a:prstGeom prst="rect">
            <a:avLst/>
          </a:prstGeom>
        </p:spPr>
      </p:pic>
    </p:spTree>
    <p:extLst>
      <p:ext uri="{BB962C8B-B14F-4D97-AF65-F5344CB8AC3E}">
        <p14:creationId xmlns:p14="http://schemas.microsoft.com/office/powerpoint/2010/main" val="158033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15916" y="447040"/>
            <a:ext cx="7462223" cy="37228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Creando un repositorio local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sp>
        <p:nvSpPr>
          <p:cNvPr id="12" name="Google Shape;132;p5">
            <a:extLst>
              <a:ext uri="{FF2B5EF4-FFF2-40B4-BE49-F238E27FC236}">
                <a16:creationId xmlns:a16="http://schemas.microsoft.com/office/drawing/2014/main" id="{C37CD62C-724E-44EC-9CC4-D8B866FE1E2F}"/>
              </a:ext>
            </a:extLst>
          </p:cNvPr>
          <p:cNvSpPr txBox="1">
            <a:spLocks noGrp="1"/>
          </p:cNvSpPr>
          <p:nvPr>
            <p:ph type="body" idx="1"/>
          </p:nvPr>
        </p:nvSpPr>
        <p:spPr>
          <a:xfrm>
            <a:off x="208315" y="643208"/>
            <a:ext cx="8381999" cy="324947"/>
          </a:xfrm>
          <a:prstGeom prst="rect">
            <a:avLst/>
          </a:prstGeom>
          <a:noFill/>
          <a:ln>
            <a:noFill/>
          </a:ln>
        </p:spPr>
        <p:txBody>
          <a:bodyPr spcFirstLastPara="1" wrap="square" lIns="91425" tIns="91425" rIns="91425" bIns="91425" anchor="t" anchorCtr="0">
            <a:noAutofit/>
          </a:bodyPr>
          <a:lstStyle/>
          <a:p>
            <a:r>
              <a:rPr lang="es-ES" sz="2200" dirty="0"/>
              <a:t>Un directorio sin más no es considerado un repositorio de GIT</a:t>
            </a:r>
          </a:p>
          <a:p>
            <a:endParaRPr lang="es-ES" sz="2200" dirty="0"/>
          </a:p>
        </p:txBody>
      </p:sp>
      <p:pic>
        <p:nvPicPr>
          <p:cNvPr id="8" name="Imagen 7">
            <a:extLst>
              <a:ext uri="{FF2B5EF4-FFF2-40B4-BE49-F238E27FC236}">
                <a16:creationId xmlns:a16="http://schemas.microsoft.com/office/drawing/2014/main" id="{ADD56A5F-B6B9-460B-8402-EC554699718F}"/>
              </a:ext>
            </a:extLst>
          </p:cNvPr>
          <p:cNvPicPr>
            <a:picLocks noChangeAspect="1"/>
          </p:cNvPicPr>
          <p:nvPr/>
        </p:nvPicPr>
        <p:blipFill>
          <a:blip r:embed="rId3"/>
          <a:stretch>
            <a:fillRect/>
          </a:stretch>
        </p:blipFill>
        <p:spPr>
          <a:xfrm>
            <a:off x="2241852" y="1124245"/>
            <a:ext cx="2857888" cy="974280"/>
          </a:xfrm>
          <a:prstGeom prst="rect">
            <a:avLst/>
          </a:prstGeom>
        </p:spPr>
      </p:pic>
      <p:pic>
        <p:nvPicPr>
          <p:cNvPr id="11" name="Imagen 10">
            <a:extLst>
              <a:ext uri="{FF2B5EF4-FFF2-40B4-BE49-F238E27FC236}">
                <a16:creationId xmlns:a16="http://schemas.microsoft.com/office/drawing/2014/main" id="{E4314825-9DB3-4B32-B3F9-4B8429F91AF1}"/>
              </a:ext>
            </a:extLst>
          </p:cNvPr>
          <p:cNvPicPr>
            <a:picLocks noChangeAspect="1"/>
          </p:cNvPicPr>
          <p:nvPr/>
        </p:nvPicPr>
        <p:blipFill>
          <a:blip r:embed="rId4"/>
          <a:stretch>
            <a:fillRect/>
          </a:stretch>
        </p:blipFill>
        <p:spPr>
          <a:xfrm>
            <a:off x="4966318" y="3101257"/>
            <a:ext cx="1505780" cy="1177157"/>
          </a:xfrm>
          <a:prstGeom prst="rect">
            <a:avLst/>
          </a:prstGeom>
        </p:spPr>
      </p:pic>
      <p:sp>
        <p:nvSpPr>
          <p:cNvPr id="19" name="CuadroTexto 18">
            <a:extLst>
              <a:ext uri="{FF2B5EF4-FFF2-40B4-BE49-F238E27FC236}">
                <a16:creationId xmlns:a16="http://schemas.microsoft.com/office/drawing/2014/main" id="{0627B5D4-D9C9-471C-A63A-959D4B67970B}"/>
              </a:ext>
            </a:extLst>
          </p:cNvPr>
          <p:cNvSpPr txBox="1"/>
          <p:nvPr/>
        </p:nvSpPr>
        <p:spPr>
          <a:xfrm>
            <a:off x="304854" y="1125328"/>
            <a:ext cx="4236719" cy="369332"/>
          </a:xfrm>
          <a:prstGeom prst="rect">
            <a:avLst/>
          </a:prstGeom>
          <a:noFill/>
        </p:spPr>
        <p:txBody>
          <a:bodyPr wrap="square">
            <a:spAutoFit/>
          </a:bodyPr>
          <a:lstStyle/>
          <a:p>
            <a:r>
              <a:rPr lang="es-ES" sz="1800" dirty="0">
                <a:highlight>
                  <a:srgbClr val="FFFF00"/>
                </a:highlight>
              </a:rPr>
              <a:t>Directorio normal:</a:t>
            </a:r>
          </a:p>
        </p:txBody>
      </p:sp>
      <p:sp>
        <p:nvSpPr>
          <p:cNvPr id="20" name="CuadroTexto 19">
            <a:extLst>
              <a:ext uri="{FF2B5EF4-FFF2-40B4-BE49-F238E27FC236}">
                <a16:creationId xmlns:a16="http://schemas.microsoft.com/office/drawing/2014/main" id="{66BAC259-1447-4145-8146-026274E60B0D}"/>
              </a:ext>
            </a:extLst>
          </p:cNvPr>
          <p:cNvSpPr txBox="1"/>
          <p:nvPr/>
        </p:nvSpPr>
        <p:spPr>
          <a:xfrm>
            <a:off x="434726" y="3627762"/>
            <a:ext cx="5150734" cy="369332"/>
          </a:xfrm>
          <a:prstGeom prst="rect">
            <a:avLst/>
          </a:prstGeom>
          <a:noFill/>
        </p:spPr>
        <p:txBody>
          <a:bodyPr wrap="square">
            <a:spAutoFit/>
          </a:bodyPr>
          <a:lstStyle/>
          <a:p>
            <a:r>
              <a:rPr lang="es-ES" sz="1800" dirty="0">
                <a:highlight>
                  <a:srgbClr val="FFFF00"/>
                </a:highlight>
              </a:rPr>
              <a:t>Directorio considerado como un repositorio:</a:t>
            </a:r>
          </a:p>
        </p:txBody>
      </p:sp>
      <p:sp>
        <p:nvSpPr>
          <p:cNvPr id="21" name="Google Shape;132;p5">
            <a:extLst>
              <a:ext uri="{FF2B5EF4-FFF2-40B4-BE49-F238E27FC236}">
                <a16:creationId xmlns:a16="http://schemas.microsoft.com/office/drawing/2014/main" id="{94507538-046E-4D31-93ED-4DCAA8CA33F8}"/>
              </a:ext>
            </a:extLst>
          </p:cNvPr>
          <p:cNvSpPr txBox="1">
            <a:spLocks/>
          </p:cNvSpPr>
          <p:nvPr/>
        </p:nvSpPr>
        <p:spPr>
          <a:xfrm>
            <a:off x="208315" y="2135485"/>
            <a:ext cx="6482046" cy="324947"/>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2200" dirty="0"/>
              <a:t>Para que un directorio sea considerado un repositorio hay que indicárselo al sistema operativo y a Git mediante al comando Git </a:t>
            </a:r>
            <a:r>
              <a:rPr lang="es-ES" sz="2200" dirty="0" err="1"/>
              <a:t>init</a:t>
            </a:r>
            <a:r>
              <a:rPr lang="es-ES" sz="2200" dirty="0"/>
              <a:t> </a:t>
            </a:r>
          </a:p>
        </p:txBody>
      </p:sp>
      <p:pic>
        <p:nvPicPr>
          <p:cNvPr id="22" name="Imagen 21">
            <a:extLst>
              <a:ext uri="{FF2B5EF4-FFF2-40B4-BE49-F238E27FC236}">
                <a16:creationId xmlns:a16="http://schemas.microsoft.com/office/drawing/2014/main" id="{109A30D5-C0DA-49AE-B5B0-7C085D53281B}"/>
              </a:ext>
            </a:extLst>
          </p:cNvPr>
          <p:cNvPicPr>
            <a:picLocks noChangeAspect="1"/>
          </p:cNvPicPr>
          <p:nvPr/>
        </p:nvPicPr>
        <p:blipFill>
          <a:blip r:embed="rId5"/>
          <a:stretch>
            <a:fillRect/>
          </a:stretch>
        </p:blipFill>
        <p:spPr>
          <a:xfrm>
            <a:off x="6964210" y="1504734"/>
            <a:ext cx="2027857" cy="2773680"/>
          </a:xfrm>
          <a:prstGeom prst="rect">
            <a:avLst/>
          </a:prstGeom>
        </p:spPr>
      </p:pic>
    </p:spTree>
    <p:extLst>
      <p:ext uri="{BB962C8B-B14F-4D97-AF65-F5344CB8AC3E}">
        <p14:creationId xmlns:p14="http://schemas.microsoft.com/office/powerpoint/2010/main" val="232088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15916" y="447040"/>
            <a:ext cx="7462223" cy="37228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Creando un repositorio local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16</a:t>
            </a:fld>
            <a:endParaRPr/>
          </a:p>
        </p:txBody>
      </p:sp>
      <p:pic>
        <p:nvPicPr>
          <p:cNvPr id="9218" name="Picture 2">
            <a:extLst>
              <a:ext uri="{FF2B5EF4-FFF2-40B4-BE49-F238E27FC236}">
                <a16:creationId xmlns:a16="http://schemas.microsoft.com/office/drawing/2014/main" id="{A4468567-D99A-4325-90E5-98383A349D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403"/>
          <a:stretch/>
        </p:blipFill>
        <p:spPr bwMode="auto">
          <a:xfrm>
            <a:off x="2678093" y="3635752"/>
            <a:ext cx="1702021" cy="83773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671DC48-FC47-447D-8AE1-B017007D3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002" y="819328"/>
            <a:ext cx="5295162" cy="123301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2E1EB440-DEC2-4A38-9E4F-CECD205BEBD5}"/>
              </a:ext>
            </a:extLst>
          </p:cNvPr>
          <p:cNvPicPr>
            <a:picLocks noChangeAspect="1"/>
          </p:cNvPicPr>
          <p:nvPr/>
        </p:nvPicPr>
        <p:blipFill>
          <a:blip r:embed="rId5"/>
          <a:stretch>
            <a:fillRect/>
          </a:stretch>
        </p:blipFill>
        <p:spPr>
          <a:xfrm>
            <a:off x="6246939" y="1270798"/>
            <a:ext cx="2461260" cy="2601904"/>
          </a:xfrm>
          <a:prstGeom prst="rect">
            <a:avLst/>
          </a:prstGeom>
        </p:spPr>
      </p:pic>
      <p:sp>
        <p:nvSpPr>
          <p:cNvPr id="14" name="Google Shape;132;p5">
            <a:extLst>
              <a:ext uri="{FF2B5EF4-FFF2-40B4-BE49-F238E27FC236}">
                <a16:creationId xmlns:a16="http://schemas.microsoft.com/office/drawing/2014/main" id="{7D09BE72-08C4-4539-A3DD-827F9B12F831}"/>
              </a:ext>
            </a:extLst>
          </p:cNvPr>
          <p:cNvSpPr txBox="1">
            <a:spLocks/>
          </p:cNvSpPr>
          <p:nvPr/>
        </p:nvSpPr>
        <p:spPr>
          <a:xfrm>
            <a:off x="91826" y="2075211"/>
            <a:ext cx="5295162" cy="11018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1pPr>
            <a:lvl2pPr marL="914400" marR="0" lvl="1"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2pPr>
            <a:lvl3pPr marL="1371600" marR="0" lvl="2"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3pPr>
            <a:lvl4pPr marL="1828800" marR="0" lvl="3"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4pPr>
            <a:lvl5pPr marL="2286000" marR="0" lvl="4"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5pPr>
            <a:lvl6pPr marL="2743200" marR="0" lvl="5"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6pPr>
            <a:lvl7pPr marL="3200400" marR="0" lvl="6"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7pPr>
            <a:lvl8pPr marL="3657600" marR="0" lvl="7"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8pPr>
            <a:lvl9pPr marL="4114800" marR="0" lvl="8"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9pPr>
          </a:lstStyle>
          <a:p>
            <a:pPr marL="101600" indent="0">
              <a:buNone/>
            </a:pPr>
            <a:r>
              <a:rPr lang="es-ES" sz="1400" dirty="0"/>
              <a:t>Si no utilizamos </a:t>
            </a:r>
            <a:r>
              <a:rPr lang="es-ES" sz="1400" dirty="0" err="1"/>
              <a:t>git</a:t>
            </a:r>
            <a:r>
              <a:rPr lang="es-ES" sz="1400" dirty="0"/>
              <a:t> </a:t>
            </a:r>
            <a:r>
              <a:rPr lang="es-ES" sz="1400" dirty="0" err="1"/>
              <a:t>init</a:t>
            </a:r>
            <a:r>
              <a:rPr lang="es-ES" sz="1400" dirty="0"/>
              <a:t>, la carpeta un directorio sin más.</a:t>
            </a:r>
          </a:p>
          <a:p>
            <a:pPr marL="101600" indent="0">
              <a:buNone/>
            </a:pPr>
            <a:r>
              <a:rPr lang="es-ES" sz="1400" dirty="0"/>
              <a:t>Pero cuando utilizamos </a:t>
            </a:r>
            <a:r>
              <a:rPr lang="es-ES" sz="1400" dirty="0" err="1"/>
              <a:t>git</a:t>
            </a:r>
            <a:r>
              <a:rPr lang="es-ES" sz="1400" dirty="0"/>
              <a:t> </a:t>
            </a:r>
            <a:r>
              <a:rPr lang="es-ES" sz="1400" dirty="0" err="1"/>
              <a:t>init</a:t>
            </a:r>
            <a:r>
              <a:rPr lang="es-ES" sz="1400" dirty="0"/>
              <a:t>, le estamos indicando </a:t>
            </a:r>
          </a:p>
          <a:p>
            <a:pPr marL="101600" indent="0">
              <a:buNone/>
            </a:pPr>
            <a:r>
              <a:rPr lang="es-ES" sz="1400" dirty="0"/>
              <a:t>al sistema operativo y al software de Git que vamos a </a:t>
            </a:r>
          </a:p>
          <a:p>
            <a:pPr marL="101600" indent="0">
              <a:buNone/>
            </a:pPr>
            <a:r>
              <a:rPr lang="es-ES" sz="1400" dirty="0"/>
              <a:t>crear un repositorio lo que nos creará un directorio </a:t>
            </a:r>
          </a:p>
          <a:p>
            <a:pPr marL="101600" indent="0">
              <a:buNone/>
            </a:pPr>
            <a:r>
              <a:rPr lang="es-ES" sz="1400" dirty="0"/>
              <a:t>en el interior del directorio .</a:t>
            </a:r>
            <a:r>
              <a:rPr lang="es-ES" sz="1400" dirty="0" err="1"/>
              <a:t>git</a:t>
            </a:r>
            <a:r>
              <a:rPr lang="es-ES" sz="1400" dirty="0"/>
              <a:t> (oculto) en el interior del </a:t>
            </a:r>
          </a:p>
          <a:p>
            <a:pPr marL="101600" indent="0">
              <a:buNone/>
            </a:pPr>
            <a:r>
              <a:rPr lang="es-ES" sz="1400" dirty="0"/>
              <a:t>directorio. </a:t>
            </a:r>
          </a:p>
        </p:txBody>
      </p:sp>
      <p:sp>
        <p:nvSpPr>
          <p:cNvPr id="18" name="CuadroTexto 17">
            <a:extLst>
              <a:ext uri="{FF2B5EF4-FFF2-40B4-BE49-F238E27FC236}">
                <a16:creationId xmlns:a16="http://schemas.microsoft.com/office/drawing/2014/main" id="{29957634-A764-4226-9C56-E50B19E8DE45}"/>
              </a:ext>
            </a:extLst>
          </p:cNvPr>
          <p:cNvSpPr txBox="1"/>
          <p:nvPr/>
        </p:nvSpPr>
        <p:spPr>
          <a:xfrm>
            <a:off x="6604296" y="87853"/>
            <a:ext cx="2539704" cy="1169551"/>
          </a:xfrm>
          <a:prstGeom prst="rect">
            <a:avLst/>
          </a:prstGeom>
          <a:noFill/>
        </p:spPr>
        <p:txBody>
          <a:bodyPr wrap="square">
            <a:spAutoFit/>
          </a:bodyPr>
          <a:lstStyle/>
          <a:p>
            <a:pPr marL="101600" indent="0">
              <a:buNone/>
            </a:pPr>
            <a:r>
              <a:rPr lang="es-ES" sz="1400" dirty="0">
                <a:latin typeface="Work Sans" pitchFamily="2" charset="0"/>
              </a:rPr>
              <a:t>Si no vemos el directorio .</a:t>
            </a:r>
            <a:r>
              <a:rPr lang="es-ES" sz="1400" dirty="0" err="1">
                <a:latin typeface="Work Sans" pitchFamily="2" charset="0"/>
              </a:rPr>
              <a:t>git</a:t>
            </a:r>
            <a:r>
              <a:rPr lang="es-ES" sz="1400" dirty="0">
                <a:latin typeface="Work Sans" pitchFamily="2" charset="0"/>
              </a:rPr>
              <a:t> tendremos que habilitar la visualización de los elementos ocultos. </a:t>
            </a:r>
          </a:p>
        </p:txBody>
      </p:sp>
      <p:sp>
        <p:nvSpPr>
          <p:cNvPr id="20" name="CuadroTexto 19">
            <a:extLst>
              <a:ext uri="{FF2B5EF4-FFF2-40B4-BE49-F238E27FC236}">
                <a16:creationId xmlns:a16="http://schemas.microsoft.com/office/drawing/2014/main" id="{52582AED-D699-4E96-9F64-77B80C4FF4CC}"/>
              </a:ext>
            </a:extLst>
          </p:cNvPr>
          <p:cNvSpPr txBox="1"/>
          <p:nvPr/>
        </p:nvSpPr>
        <p:spPr>
          <a:xfrm>
            <a:off x="4476364" y="3845092"/>
            <a:ext cx="4575810" cy="738664"/>
          </a:xfrm>
          <a:prstGeom prst="rect">
            <a:avLst/>
          </a:prstGeom>
          <a:noFill/>
        </p:spPr>
        <p:txBody>
          <a:bodyPr wrap="square">
            <a:spAutoFit/>
          </a:bodyPr>
          <a:lstStyle/>
          <a:p>
            <a:pPr marL="101600" indent="0">
              <a:buNone/>
            </a:pPr>
            <a:r>
              <a:rPr lang="es-ES" sz="1400" dirty="0">
                <a:latin typeface="Work Sans" pitchFamily="2" charset="0"/>
              </a:rPr>
              <a:t>Dentro de este directorio no tendremos que </a:t>
            </a:r>
          </a:p>
          <a:p>
            <a:pPr marL="101600" indent="0">
              <a:buNone/>
            </a:pPr>
            <a:r>
              <a:rPr lang="es-ES" sz="1400" dirty="0">
                <a:latin typeface="Work Sans" pitchFamily="2" charset="0"/>
              </a:rPr>
              <a:t>tocar nada ya que contiene la BBDD mediante </a:t>
            </a:r>
          </a:p>
          <a:p>
            <a:pPr marL="101600" indent="0">
              <a:buNone/>
            </a:pPr>
            <a:r>
              <a:rPr lang="es-ES" sz="1400" dirty="0">
                <a:latin typeface="Work Sans" pitchFamily="2" charset="0"/>
              </a:rPr>
              <a:t>la cuál Git gestiona los “</a:t>
            </a:r>
            <a:r>
              <a:rPr lang="es-ES" sz="1400" dirty="0" err="1">
                <a:latin typeface="Work Sans" pitchFamily="2" charset="0"/>
              </a:rPr>
              <a:t>snapshots</a:t>
            </a:r>
            <a:r>
              <a:rPr lang="es-ES" sz="1400" dirty="0">
                <a:latin typeface="Work Sans" pitchFamily="2" charset="0"/>
              </a:rPr>
              <a:t>”</a:t>
            </a:r>
          </a:p>
        </p:txBody>
      </p:sp>
    </p:spTree>
    <p:extLst>
      <p:ext uri="{BB962C8B-B14F-4D97-AF65-F5344CB8AC3E}">
        <p14:creationId xmlns:p14="http://schemas.microsoft.com/office/powerpoint/2010/main" val="2683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785786" y="447041"/>
            <a:ext cx="6407494" cy="54356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¿Qué es un snapshot?</a:t>
            </a:r>
            <a:endParaRPr u="sng" dirty="0"/>
          </a:p>
        </p:txBody>
      </p:sp>
      <p:sp>
        <p:nvSpPr>
          <p:cNvPr id="132" name="Google Shape;132;p5"/>
          <p:cNvSpPr txBox="1">
            <a:spLocks noGrp="1"/>
          </p:cNvSpPr>
          <p:nvPr>
            <p:ph type="body" idx="1"/>
          </p:nvPr>
        </p:nvSpPr>
        <p:spPr>
          <a:xfrm>
            <a:off x="0" y="820976"/>
            <a:ext cx="9044940" cy="1582055"/>
          </a:xfrm>
          <a:prstGeom prst="rect">
            <a:avLst/>
          </a:prstGeom>
          <a:noFill/>
          <a:ln>
            <a:noFill/>
          </a:ln>
        </p:spPr>
        <p:txBody>
          <a:bodyPr spcFirstLastPara="1" wrap="square" lIns="91425" tIns="91425" rIns="91425" bIns="91425" anchor="t" anchorCtr="0">
            <a:noAutofit/>
          </a:bodyPr>
          <a:lstStyle/>
          <a:p>
            <a:r>
              <a:rPr lang="es-ES" sz="1800" dirty="0"/>
              <a:t>Un “</a:t>
            </a:r>
            <a:r>
              <a:rPr lang="es-ES" sz="1800" dirty="0" err="1"/>
              <a:t>snapshot</a:t>
            </a:r>
            <a:r>
              <a:rPr lang="es-ES" sz="1800" dirty="0"/>
              <a:t>” nos permite capturar del estado actual de los ficheros que se han añadido o modificado del proyecto.</a:t>
            </a:r>
          </a:p>
          <a:p>
            <a:r>
              <a:rPr lang="es-ES" sz="1800" dirty="0"/>
              <a:t>En Git somos nosotros los encargados de decidir en que momento queremos realizar un “</a:t>
            </a:r>
            <a:r>
              <a:rPr lang="es-ES" sz="1800" dirty="0" err="1"/>
              <a:t>snapshot</a:t>
            </a:r>
            <a:r>
              <a:rPr lang="es-ES" sz="1800" dirty="0"/>
              <a:t>” de los cambios.</a:t>
            </a:r>
          </a:p>
          <a:p>
            <a:r>
              <a:rPr lang="es-ES" sz="1800" dirty="0"/>
              <a:t>Git se basa en un sistema incremental en el que se realizan distintas “</a:t>
            </a:r>
            <a:r>
              <a:rPr lang="es-ES" sz="1800" dirty="0" err="1"/>
              <a:t>snapshots</a:t>
            </a:r>
            <a:r>
              <a:rPr lang="es-ES" sz="1800" dirty="0"/>
              <a:t>”. Vamos a ver un ejemplo:</a:t>
            </a:r>
          </a:p>
          <a:p>
            <a:endParaRPr lang="es-ES" sz="2100"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17</a:t>
            </a:fld>
            <a:endParaRPr/>
          </a:p>
        </p:txBody>
      </p:sp>
      <p:pic>
        <p:nvPicPr>
          <p:cNvPr id="3076" name="Picture 4">
            <a:extLst>
              <a:ext uri="{FF2B5EF4-FFF2-40B4-BE49-F238E27FC236}">
                <a16:creationId xmlns:a16="http://schemas.microsoft.com/office/drawing/2014/main" id="{2D616DB5-9543-4C7D-8E43-A6235B758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2792698"/>
            <a:ext cx="3252279" cy="14440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2327536-E314-446A-91C5-65EE8FB92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760" y="2843968"/>
            <a:ext cx="3122739" cy="139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3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25780" y="447041"/>
            <a:ext cx="6667500" cy="54356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Estados en Git</a:t>
            </a:r>
            <a:endParaRPr u="sng" dirty="0"/>
          </a:p>
        </p:txBody>
      </p:sp>
      <p:sp>
        <p:nvSpPr>
          <p:cNvPr id="132" name="Google Shape;132;p5"/>
          <p:cNvSpPr txBox="1">
            <a:spLocks noGrp="1"/>
          </p:cNvSpPr>
          <p:nvPr>
            <p:ph type="body" idx="1"/>
          </p:nvPr>
        </p:nvSpPr>
        <p:spPr>
          <a:xfrm>
            <a:off x="91827" y="820976"/>
            <a:ext cx="5676514" cy="1582055"/>
          </a:xfrm>
          <a:prstGeom prst="rect">
            <a:avLst/>
          </a:prstGeom>
          <a:noFill/>
          <a:ln>
            <a:noFill/>
          </a:ln>
        </p:spPr>
        <p:txBody>
          <a:bodyPr spcFirstLastPara="1" wrap="square" lIns="91425" tIns="91425" rIns="91425" bIns="91425" anchor="t" anchorCtr="0">
            <a:noAutofit/>
          </a:bodyPr>
          <a:lstStyle/>
          <a:p>
            <a:r>
              <a:rPr lang="es-ES" sz="2200" b="1" dirty="0" err="1"/>
              <a:t>Working</a:t>
            </a:r>
            <a:r>
              <a:rPr lang="es-ES" sz="2200" b="1" dirty="0"/>
              <a:t> </a:t>
            </a:r>
            <a:r>
              <a:rPr lang="es-ES" sz="2200" b="1" dirty="0" err="1"/>
              <a:t>directory</a:t>
            </a:r>
            <a:r>
              <a:rPr lang="es-ES" sz="2200" b="1" dirty="0"/>
              <a:t>:</a:t>
            </a:r>
            <a:r>
              <a:rPr lang="es-ES" sz="2200" dirty="0"/>
              <a:t> donde trabajamos con nuestros ficheros.</a:t>
            </a:r>
          </a:p>
          <a:p>
            <a:r>
              <a:rPr lang="es-ES" sz="2200" b="1" dirty="0" err="1"/>
              <a:t>Staging</a:t>
            </a:r>
            <a:r>
              <a:rPr lang="es-ES" sz="2200" b="1" dirty="0"/>
              <a:t> </a:t>
            </a:r>
            <a:r>
              <a:rPr lang="es-ES" sz="2200" b="1" dirty="0" err="1"/>
              <a:t>area</a:t>
            </a:r>
            <a:r>
              <a:rPr lang="es-ES" sz="2200" b="1" dirty="0"/>
              <a:t>: </a:t>
            </a:r>
            <a:r>
              <a:rPr lang="es-ES" sz="2200" dirty="0"/>
              <a:t>donde vas preparando los archivos que vas a subir al repositorio local</a:t>
            </a:r>
          </a:p>
          <a:p>
            <a:r>
              <a:rPr lang="es-ES" sz="2200" b="1" dirty="0"/>
              <a:t>Local </a:t>
            </a:r>
            <a:r>
              <a:rPr lang="es-ES" sz="2200" b="1" dirty="0" err="1"/>
              <a:t>repository</a:t>
            </a:r>
            <a:r>
              <a:rPr lang="es-ES" sz="2200" b="1" dirty="0"/>
              <a:t>: </a:t>
            </a:r>
            <a:r>
              <a:rPr lang="es-ES" sz="2200" dirty="0"/>
              <a:t>contiene los archivos que han sido guardados en nuestra máquina</a:t>
            </a:r>
          </a:p>
          <a:p>
            <a:r>
              <a:rPr lang="es-ES" sz="2200" b="1" dirty="0"/>
              <a:t>Remote </a:t>
            </a:r>
            <a:r>
              <a:rPr lang="es-ES" sz="2200" b="1" dirty="0" err="1"/>
              <a:t>repository</a:t>
            </a:r>
            <a:r>
              <a:rPr lang="es-ES" sz="2200" b="1" dirty="0"/>
              <a:t>: </a:t>
            </a:r>
            <a:r>
              <a:rPr lang="es-ES" sz="2200" dirty="0"/>
              <a:t>contiene los ficheros que son accesibles por el equipo al completo.</a:t>
            </a:r>
          </a:p>
          <a:p>
            <a:endParaRPr lang="es-ES" sz="2100"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18</a:t>
            </a:fld>
            <a:endParaRPr/>
          </a:p>
        </p:txBody>
      </p:sp>
      <p:pic>
        <p:nvPicPr>
          <p:cNvPr id="3" name="Imagen 2">
            <a:extLst>
              <a:ext uri="{FF2B5EF4-FFF2-40B4-BE49-F238E27FC236}">
                <a16:creationId xmlns:a16="http://schemas.microsoft.com/office/drawing/2014/main" id="{9C6E976D-3B0D-4048-BC1E-608334D6065C}"/>
              </a:ext>
            </a:extLst>
          </p:cNvPr>
          <p:cNvPicPr>
            <a:picLocks noChangeAspect="1"/>
          </p:cNvPicPr>
          <p:nvPr/>
        </p:nvPicPr>
        <p:blipFill>
          <a:blip r:embed="rId3"/>
          <a:stretch>
            <a:fillRect/>
          </a:stretch>
        </p:blipFill>
        <p:spPr>
          <a:xfrm>
            <a:off x="5531167" y="311408"/>
            <a:ext cx="3467100" cy="501189"/>
          </a:xfrm>
          <a:prstGeom prst="rect">
            <a:avLst/>
          </a:prstGeom>
        </p:spPr>
      </p:pic>
      <p:pic>
        <p:nvPicPr>
          <p:cNvPr id="17412" name="Picture 4">
            <a:extLst>
              <a:ext uri="{FF2B5EF4-FFF2-40B4-BE49-F238E27FC236}">
                <a16:creationId xmlns:a16="http://schemas.microsoft.com/office/drawing/2014/main" id="{A9395040-B661-4E46-A70C-AA48EAA99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980" y="1346647"/>
            <a:ext cx="2933700" cy="2654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03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312420" y="126510"/>
            <a:ext cx="6667500" cy="61263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Moviendo los ficheros</a:t>
            </a:r>
            <a:endParaRPr u="sng" dirty="0"/>
          </a:p>
        </p:txBody>
      </p:sp>
      <p:sp>
        <p:nvSpPr>
          <p:cNvPr id="132" name="Google Shape;132;p5"/>
          <p:cNvSpPr txBox="1">
            <a:spLocks noGrp="1"/>
          </p:cNvSpPr>
          <p:nvPr>
            <p:ph type="body" idx="1"/>
          </p:nvPr>
        </p:nvSpPr>
        <p:spPr>
          <a:xfrm>
            <a:off x="-152086" y="647701"/>
            <a:ext cx="3756346" cy="3619499"/>
          </a:xfrm>
          <a:prstGeom prst="rect">
            <a:avLst/>
          </a:prstGeom>
          <a:noFill/>
          <a:ln>
            <a:noFill/>
          </a:ln>
        </p:spPr>
        <p:txBody>
          <a:bodyPr spcFirstLastPara="1" wrap="square" lIns="91425" tIns="91425" rIns="91425" bIns="91425" anchor="t" anchorCtr="0">
            <a:noAutofit/>
          </a:bodyPr>
          <a:lstStyle/>
          <a:p>
            <a:pPr marL="101600" indent="0">
              <a:buNone/>
            </a:pPr>
            <a:r>
              <a:rPr lang="es-ES" sz="1400" b="1" dirty="0"/>
              <a:t>Imaginaos que nuestro repositorio local es un avión.</a:t>
            </a:r>
          </a:p>
          <a:p>
            <a:pPr lvl="1"/>
            <a:r>
              <a:rPr lang="es-ES" sz="1400" b="1" dirty="0"/>
              <a:t>Inicialmente los pasajeros (ficheros) están en el </a:t>
            </a:r>
            <a:r>
              <a:rPr lang="es-ES" sz="1400" b="1" dirty="0" err="1"/>
              <a:t>working</a:t>
            </a:r>
            <a:r>
              <a:rPr lang="es-ES" sz="1400" b="1" dirty="0"/>
              <a:t> </a:t>
            </a:r>
            <a:r>
              <a:rPr lang="es-ES" sz="1400" b="1" dirty="0" err="1"/>
              <a:t>directory</a:t>
            </a:r>
            <a:r>
              <a:rPr lang="es-ES" sz="1400" b="1" dirty="0"/>
              <a:t> sin billetes.</a:t>
            </a:r>
          </a:p>
          <a:p>
            <a:pPr lvl="1"/>
            <a:r>
              <a:rPr lang="es-ES" sz="1400" b="1" dirty="0"/>
              <a:t>Git </a:t>
            </a:r>
            <a:r>
              <a:rPr lang="es-ES" sz="1400" b="1" dirty="0" err="1"/>
              <a:t>add</a:t>
            </a:r>
            <a:r>
              <a:rPr lang="es-ES" sz="1400" b="1" dirty="0"/>
              <a:t> permite decidir los pasajeros (ficheros) que pueden volar y por tanto hacer el embarque, para ello, son pasados al </a:t>
            </a:r>
            <a:r>
              <a:rPr lang="es-ES" sz="1400" b="1" dirty="0" err="1"/>
              <a:t>staging</a:t>
            </a:r>
            <a:r>
              <a:rPr lang="es-ES" sz="1400" b="1" dirty="0"/>
              <a:t> área</a:t>
            </a:r>
          </a:p>
          <a:p>
            <a:pPr lvl="1"/>
            <a:r>
              <a:rPr lang="es-ES" sz="1400" b="1" dirty="0"/>
              <a:t>Git </a:t>
            </a:r>
            <a:r>
              <a:rPr lang="es-ES" sz="1400" b="1" dirty="0" err="1"/>
              <a:t>commit</a:t>
            </a:r>
            <a:r>
              <a:rPr lang="es-ES" sz="1400" b="1" dirty="0"/>
              <a:t> introduce los ficheros “en el avión”, es decir, los pasa al repositorio local</a:t>
            </a:r>
          </a:p>
          <a:p>
            <a:pPr lvl="1"/>
            <a:r>
              <a:rPr lang="es-ES" sz="1400" b="1" dirty="0"/>
              <a:t>Git </a:t>
            </a:r>
            <a:r>
              <a:rPr lang="es-ES" sz="1400" b="1" dirty="0" err="1"/>
              <a:t>push</a:t>
            </a:r>
            <a:r>
              <a:rPr lang="es-ES" sz="1400" b="1" dirty="0"/>
              <a:t> envía “el avión”, es decir, permite que los cambios de los ficheros vayan hacía el repositorio remoto.</a:t>
            </a:r>
          </a:p>
          <a:p>
            <a:pPr lvl="1"/>
            <a:endParaRPr lang="es-ES" sz="1600" b="1" dirty="0"/>
          </a:p>
          <a:p>
            <a:pPr lvl="1"/>
            <a:endParaRPr lang="es-ES" sz="1600" b="1" dirty="0"/>
          </a:p>
          <a:p>
            <a:pPr lvl="1"/>
            <a:endParaRPr lang="es-ES" sz="1600" b="1" dirty="0"/>
          </a:p>
          <a:p>
            <a:pPr lvl="1"/>
            <a:endParaRPr lang="es-ES" sz="1600" b="1" dirty="0"/>
          </a:p>
          <a:p>
            <a:pPr lvl="1"/>
            <a:endParaRPr lang="es-ES" sz="1600" b="1" dirty="0"/>
          </a:p>
          <a:p>
            <a:pPr lvl="1"/>
            <a:endParaRPr lang="es-ES" sz="1600" b="1" dirty="0"/>
          </a:p>
          <a:p>
            <a:pPr lvl="1"/>
            <a:endParaRPr lang="es-ES" sz="1600" b="1" dirty="0"/>
          </a:p>
          <a:p>
            <a:pPr lvl="1"/>
            <a:endParaRPr lang="es-ES" sz="1600" dirty="0"/>
          </a:p>
          <a:p>
            <a:endParaRPr lang="es-ES" sz="2100"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19</a:t>
            </a:fld>
            <a:endParaRPr/>
          </a:p>
        </p:txBody>
      </p:sp>
      <p:pic>
        <p:nvPicPr>
          <p:cNvPr id="9" name="Picture 4">
            <a:extLst>
              <a:ext uri="{FF2B5EF4-FFF2-40B4-BE49-F238E27FC236}">
                <a16:creationId xmlns:a16="http://schemas.microsoft.com/office/drawing/2014/main" id="{DFDAA696-CE3B-4047-A399-7FD67F51D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99" y="667135"/>
            <a:ext cx="2321538" cy="178231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o 9">
            <a:extLst>
              <a:ext uri="{FF2B5EF4-FFF2-40B4-BE49-F238E27FC236}">
                <a16:creationId xmlns:a16="http://schemas.microsoft.com/office/drawing/2014/main" id="{4652E808-0207-4B85-B310-FED80400EEB7}"/>
              </a:ext>
            </a:extLst>
          </p:cNvPr>
          <p:cNvGrpSpPr/>
          <p:nvPr/>
        </p:nvGrpSpPr>
        <p:grpSpPr>
          <a:xfrm>
            <a:off x="6416038" y="881976"/>
            <a:ext cx="2432301" cy="3307397"/>
            <a:chOff x="3922779" y="806276"/>
            <a:chExt cx="3140083" cy="3307397"/>
          </a:xfrm>
        </p:grpSpPr>
        <p:pic>
          <p:nvPicPr>
            <p:cNvPr id="4" name="Imagen 3">
              <a:extLst>
                <a:ext uri="{FF2B5EF4-FFF2-40B4-BE49-F238E27FC236}">
                  <a16:creationId xmlns:a16="http://schemas.microsoft.com/office/drawing/2014/main" id="{DF428844-C8F4-4A22-95EE-E6244A8D545C}"/>
                </a:ext>
              </a:extLst>
            </p:cNvPr>
            <p:cNvPicPr>
              <a:picLocks noChangeAspect="1"/>
            </p:cNvPicPr>
            <p:nvPr/>
          </p:nvPicPr>
          <p:blipFill rotWithShape="1">
            <a:blip r:embed="rId4"/>
            <a:srcRect r="3202"/>
            <a:stretch/>
          </p:blipFill>
          <p:spPr>
            <a:xfrm>
              <a:off x="3922779" y="806276"/>
              <a:ext cx="3130075" cy="1213318"/>
            </a:xfrm>
            <a:prstGeom prst="rect">
              <a:avLst/>
            </a:prstGeom>
          </p:spPr>
        </p:pic>
        <p:pic>
          <p:nvPicPr>
            <p:cNvPr id="6" name="Imagen 5">
              <a:extLst>
                <a:ext uri="{FF2B5EF4-FFF2-40B4-BE49-F238E27FC236}">
                  <a16:creationId xmlns:a16="http://schemas.microsoft.com/office/drawing/2014/main" id="{F547AF65-4F19-4F55-B546-42C99502FC27}"/>
                </a:ext>
              </a:extLst>
            </p:cNvPr>
            <p:cNvPicPr>
              <a:picLocks noChangeAspect="1"/>
            </p:cNvPicPr>
            <p:nvPr/>
          </p:nvPicPr>
          <p:blipFill>
            <a:blip r:embed="rId5"/>
            <a:stretch>
              <a:fillRect/>
            </a:stretch>
          </p:blipFill>
          <p:spPr>
            <a:xfrm>
              <a:off x="3922779" y="1909320"/>
              <a:ext cx="3140082" cy="1026795"/>
            </a:xfrm>
            <a:prstGeom prst="rect">
              <a:avLst/>
            </a:prstGeom>
          </p:spPr>
        </p:pic>
        <p:pic>
          <p:nvPicPr>
            <p:cNvPr id="8" name="Imagen 7">
              <a:extLst>
                <a:ext uri="{FF2B5EF4-FFF2-40B4-BE49-F238E27FC236}">
                  <a16:creationId xmlns:a16="http://schemas.microsoft.com/office/drawing/2014/main" id="{90D2829B-F223-43AB-BC8F-D2B8CBE9BB70}"/>
                </a:ext>
              </a:extLst>
            </p:cNvPr>
            <p:cNvPicPr>
              <a:picLocks noChangeAspect="1"/>
            </p:cNvPicPr>
            <p:nvPr/>
          </p:nvPicPr>
          <p:blipFill>
            <a:blip r:embed="rId6"/>
            <a:stretch>
              <a:fillRect/>
            </a:stretch>
          </p:blipFill>
          <p:spPr>
            <a:xfrm>
              <a:off x="3922780" y="2826511"/>
              <a:ext cx="3140082" cy="1287162"/>
            </a:xfrm>
            <a:prstGeom prst="rect">
              <a:avLst/>
            </a:prstGeom>
          </p:spPr>
        </p:pic>
      </p:grpSp>
      <p:pic>
        <p:nvPicPr>
          <p:cNvPr id="24578" name="Picture 2" descr="Git - HaFrWiki">
            <a:extLst>
              <a:ext uri="{FF2B5EF4-FFF2-40B4-BE49-F238E27FC236}">
                <a16:creationId xmlns:a16="http://schemas.microsoft.com/office/drawing/2014/main" id="{54299F09-133E-4545-9854-2FA42E13EB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692"/>
          <a:stretch/>
        </p:blipFill>
        <p:spPr bwMode="auto">
          <a:xfrm>
            <a:off x="4406888" y="2559553"/>
            <a:ext cx="1734800" cy="190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52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785786" y="447040"/>
            <a:ext cx="6000792" cy="76365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¿Qué es GIT?</a:t>
            </a:r>
            <a:endParaRPr u="sng" dirty="0"/>
          </a:p>
        </p:txBody>
      </p:sp>
      <p:sp>
        <p:nvSpPr>
          <p:cNvPr id="132" name="Google Shape;132;p5"/>
          <p:cNvSpPr txBox="1">
            <a:spLocks noGrp="1"/>
          </p:cNvSpPr>
          <p:nvPr>
            <p:ph type="body" idx="1"/>
          </p:nvPr>
        </p:nvSpPr>
        <p:spPr>
          <a:xfrm>
            <a:off x="396241" y="1097280"/>
            <a:ext cx="4511039" cy="352552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 dirty="0"/>
              <a:t>Sistema de control de versiones:</a:t>
            </a:r>
            <a:endParaRPr dirty="0"/>
          </a:p>
          <a:p>
            <a:pPr marL="914400" lvl="1" indent="-355600" algn="l" rtl="0">
              <a:lnSpc>
                <a:spcPct val="100000"/>
              </a:lnSpc>
              <a:spcBef>
                <a:spcPts val="0"/>
              </a:spcBef>
              <a:spcAft>
                <a:spcPts val="0"/>
              </a:spcAft>
              <a:buSzPts val="2000"/>
              <a:buChar char="□"/>
            </a:pPr>
            <a:r>
              <a:rPr lang="es-ES" dirty="0"/>
              <a:t>Un software que se encarga de controlar/administrar las distintas versiones de un programa.</a:t>
            </a:r>
          </a:p>
          <a:p>
            <a:pPr marL="457200" lvl="0" indent="-355600" algn="l" rtl="0">
              <a:lnSpc>
                <a:spcPct val="100000"/>
              </a:lnSpc>
              <a:spcBef>
                <a:spcPts val="600"/>
              </a:spcBef>
              <a:spcAft>
                <a:spcPts val="0"/>
              </a:spcAft>
              <a:buSzPts val="2000"/>
              <a:buChar char="▪"/>
            </a:pPr>
            <a:r>
              <a:rPr lang="es-ES" dirty="0"/>
              <a:t>Es </a:t>
            </a:r>
            <a:r>
              <a:rPr lang="es-ES" dirty="0" err="1"/>
              <a:t>OpenSource</a:t>
            </a:r>
            <a:r>
              <a:rPr lang="es-ES" dirty="0"/>
              <a:t> (código abierto) y fue creado por Linus </a:t>
            </a:r>
            <a:r>
              <a:rPr lang="es-ES" dirty="0" err="1"/>
              <a:t>Tolward</a:t>
            </a:r>
            <a:r>
              <a:rPr lang="es-ES" dirty="0"/>
              <a:t> (el padre del </a:t>
            </a:r>
            <a:r>
              <a:rPr lang="es-ES" dirty="0" err="1"/>
              <a:t>kernel</a:t>
            </a:r>
            <a:r>
              <a:rPr lang="es-ES" dirty="0"/>
              <a:t> de Linux).</a:t>
            </a:r>
          </a:p>
          <a:p>
            <a:pPr marL="457200" lvl="0" indent="-355600" algn="l" rtl="0">
              <a:lnSpc>
                <a:spcPct val="100000"/>
              </a:lnSpc>
              <a:spcBef>
                <a:spcPts val="600"/>
              </a:spcBef>
              <a:spcAft>
                <a:spcPts val="0"/>
              </a:spcAft>
              <a:buSzPts val="2000"/>
              <a:buChar char="▪"/>
            </a:pPr>
            <a:endParaRPr lang="es-ES"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pic>
        <p:nvPicPr>
          <p:cNvPr id="2050" name="Picture 2" descr="Linus Torvalds dice que GitHub &amp;amp;quot;crea fusiones de basura absolutamente  inútiles&amp;amp;quot;">
            <a:extLst>
              <a:ext uri="{FF2B5EF4-FFF2-40B4-BE49-F238E27FC236}">
                <a16:creationId xmlns:a16="http://schemas.microsoft.com/office/drawing/2014/main" id="{458B6F64-FA58-4E27-B12D-AE9D34EA5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300" y="1657779"/>
            <a:ext cx="3606782" cy="24045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15916" y="447040"/>
            <a:ext cx="7462223" cy="37228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status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20</a:t>
            </a:fld>
            <a:endParaRPr/>
          </a:p>
        </p:txBody>
      </p:sp>
      <p:pic>
        <p:nvPicPr>
          <p:cNvPr id="4" name="Imagen 3">
            <a:extLst>
              <a:ext uri="{FF2B5EF4-FFF2-40B4-BE49-F238E27FC236}">
                <a16:creationId xmlns:a16="http://schemas.microsoft.com/office/drawing/2014/main" id="{778C0685-AAC9-4A7E-9215-4D1E7CCF3752}"/>
              </a:ext>
            </a:extLst>
          </p:cNvPr>
          <p:cNvPicPr>
            <a:picLocks noChangeAspect="1"/>
          </p:cNvPicPr>
          <p:nvPr/>
        </p:nvPicPr>
        <p:blipFill>
          <a:blip r:embed="rId3"/>
          <a:stretch>
            <a:fillRect/>
          </a:stretch>
        </p:blipFill>
        <p:spPr>
          <a:xfrm>
            <a:off x="91826" y="2071657"/>
            <a:ext cx="3613002" cy="1326497"/>
          </a:xfrm>
          <a:prstGeom prst="rect">
            <a:avLst/>
          </a:prstGeom>
        </p:spPr>
      </p:pic>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396240" y="774430"/>
            <a:ext cx="8381999" cy="1628601"/>
          </a:xfrm>
          <a:prstGeom prst="rect">
            <a:avLst/>
          </a:prstGeom>
          <a:noFill/>
          <a:ln>
            <a:noFill/>
          </a:ln>
        </p:spPr>
        <p:txBody>
          <a:bodyPr spcFirstLastPara="1" wrap="square" lIns="91425" tIns="91425" rIns="91425" bIns="91425" anchor="t" anchorCtr="0">
            <a:noAutofit/>
          </a:bodyPr>
          <a:lstStyle/>
          <a:p>
            <a:r>
              <a:rPr lang="es-ES" sz="2200" dirty="0"/>
              <a:t>Nos permite ver en que situación área de trabajo se encuentran nuestros ficheros:</a:t>
            </a:r>
          </a:p>
        </p:txBody>
      </p:sp>
      <p:pic>
        <p:nvPicPr>
          <p:cNvPr id="13" name="Imagen 12">
            <a:extLst>
              <a:ext uri="{FF2B5EF4-FFF2-40B4-BE49-F238E27FC236}">
                <a16:creationId xmlns:a16="http://schemas.microsoft.com/office/drawing/2014/main" id="{AFE01F99-5BB2-471A-8356-E4FB3B0AA483}"/>
              </a:ext>
            </a:extLst>
          </p:cNvPr>
          <p:cNvPicPr>
            <a:picLocks noChangeAspect="1"/>
          </p:cNvPicPr>
          <p:nvPr/>
        </p:nvPicPr>
        <p:blipFill>
          <a:blip r:embed="rId4"/>
          <a:stretch>
            <a:fillRect/>
          </a:stretch>
        </p:blipFill>
        <p:spPr>
          <a:xfrm>
            <a:off x="1915641" y="3406533"/>
            <a:ext cx="1473348" cy="1153295"/>
          </a:xfrm>
          <a:prstGeom prst="rect">
            <a:avLst/>
          </a:prstGeom>
        </p:spPr>
      </p:pic>
      <p:sp>
        <p:nvSpPr>
          <p:cNvPr id="23" name="CuadroTexto 22">
            <a:extLst>
              <a:ext uri="{FF2B5EF4-FFF2-40B4-BE49-F238E27FC236}">
                <a16:creationId xmlns:a16="http://schemas.microsoft.com/office/drawing/2014/main" id="{46A4FE22-FA27-4B62-A174-2BB418015E47}"/>
              </a:ext>
            </a:extLst>
          </p:cNvPr>
          <p:cNvSpPr txBox="1"/>
          <p:nvPr/>
        </p:nvSpPr>
        <p:spPr>
          <a:xfrm>
            <a:off x="10685" y="1720100"/>
            <a:ext cx="4236719" cy="369332"/>
          </a:xfrm>
          <a:prstGeom prst="rect">
            <a:avLst/>
          </a:prstGeom>
          <a:noFill/>
        </p:spPr>
        <p:txBody>
          <a:bodyPr wrap="square">
            <a:spAutoFit/>
          </a:bodyPr>
          <a:lstStyle/>
          <a:p>
            <a:r>
              <a:rPr lang="es-ES" sz="1800" dirty="0">
                <a:highlight>
                  <a:srgbClr val="FFFF00"/>
                </a:highlight>
              </a:rPr>
              <a:t>Ejemplo de fichero repositorio sin ficheros:</a:t>
            </a:r>
          </a:p>
        </p:txBody>
      </p:sp>
      <p:sp>
        <p:nvSpPr>
          <p:cNvPr id="25" name="CuadroTexto 24">
            <a:extLst>
              <a:ext uri="{FF2B5EF4-FFF2-40B4-BE49-F238E27FC236}">
                <a16:creationId xmlns:a16="http://schemas.microsoft.com/office/drawing/2014/main" id="{467C839D-6AA1-44FF-BFE9-047C76E9D53F}"/>
              </a:ext>
            </a:extLst>
          </p:cNvPr>
          <p:cNvSpPr txBox="1"/>
          <p:nvPr/>
        </p:nvSpPr>
        <p:spPr>
          <a:xfrm>
            <a:off x="4294314" y="1355621"/>
            <a:ext cx="4591050" cy="369332"/>
          </a:xfrm>
          <a:prstGeom prst="rect">
            <a:avLst/>
          </a:prstGeom>
          <a:noFill/>
        </p:spPr>
        <p:txBody>
          <a:bodyPr wrap="square">
            <a:spAutoFit/>
          </a:bodyPr>
          <a:lstStyle/>
          <a:p>
            <a:r>
              <a:rPr lang="es-ES" sz="1800" dirty="0">
                <a:highlight>
                  <a:srgbClr val="FFFF00"/>
                </a:highlight>
              </a:rPr>
              <a:t>Ejemplo de fichero repositorio con ficheros:</a:t>
            </a:r>
          </a:p>
        </p:txBody>
      </p:sp>
      <p:pic>
        <p:nvPicPr>
          <p:cNvPr id="21" name="Imagen 20">
            <a:extLst>
              <a:ext uri="{FF2B5EF4-FFF2-40B4-BE49-F238E27FC236}">
                <a16:creationId xmlns:a16="http://schemas.microsoft.com/office/drawing/2014/main" id="{170350FB-DB92-46A4-9A1D-404D42AF97AE}"/>
              </a:ext>
            </a:extLst>
          </p:cNvPr>
          <p:cNvPicPr>
            <a:picLocks noChangeAspect="1"/>
          </p:cNvPicPr>
          <p:nvPr/>
        </p:nvPicPr>
        <p:blipFill>
          <a:blip r:embed="rId5"/>
          <a:stretch>
            <a:fillRect/>
          </a:stretch>
        </p:blipFill>
        <p:spPr>
          <a:xfrm>
            <a:off x="5281228" y="3358474"/>
            <a:ext cx="2435563" cy="1232669"/>
          </a:xfrm>
          <a:prstGeom prst="rect">
            <a:avLst/>
          </a:prstGeom>
        </p:spPr>
      </p:pic>
      <p:pic>
        <p:nvPicPr>
          <p:cNvPr id="24" name="Imagen 23">
            <a:extLst>
              <a:ext uri="{FF2B5EF4-FFF2-40B4-BE49-F238E27FC236}">
                <a16:creationId xmlns:a16="http://schemas.microsoft.com/office/drawing/2014/main" id="{6B4CAC64-387E-4E6D-B6C6-196E02838DA7}"/>
              </a:ext>
            </a:extLst>
          </p:cNvPr>
          <p:cNvPicPr>
            <a:picLocks noChangeAspect="1"/>
          </p:cNvPicPr>
          <p:nvPr/>
        </p:nvPicPr>
        <p:blipFill>
          <a:blip r:embed="rId6"/>
          <a:stretch>
            <a:fillRect/>
          </a:stretch>
        </p:blipFill>
        <p:spPr>
          <a:xfrm>
            <a:off x="4383381" y="1644408"/>
            <a:ext cx="4548893" cy="1762125"/>
          </a:xfrm>
          <a:prstGeom prst="rect">
            <a:avLst/>
          </a:prstGeom>
        </p:spPr>
      </p:pic>
    </p:spTree>
    <p:extLst>
      <p:ext uri="{BB962C8B-B14F-4D97-AF65-F5344CB8AC3E}">
        <p14:creationId xmlns:p14="http://schemas.microsoft.com/office/powerpoint/2010/main" val="12946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92019" y="66041"/>
            <a:ext cx="8116180" cy="75493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Añadiendo los ficheros al staging area</a:t>
            </a:r>
            <a:endParaRPr u="sng" dirty="0"/>
          </a:p>
        </p:txBody>
      </p:sp>
      <p:sp>
        <p:nvSpPr>
          <p:cNvPr id="132" name="Google Shape;132;p5"/>
          <p:cNvSpPr txBox="1">
            <a:spLocks noGrp="1"/>
          </p:cNvSpPr>
          <p:nvPr>
            <p:ph type="body" idx="1"/>
          </p:nvPr>
        </p:nvSpPr>
        <p:spPr>
          <a:xfrm>
            <a:off x="-76200" y="693421"/>
            <a:ext cx="9220200" cy="754936"/>
          </a:xfrm>
          <a:prstGeom prst="rect">
            <a:avLst/>
          </a:prstGeom>
          <a:noFill/>
          <a:ln>
            <a:noFill/>
          </a:ln>
        </p:spPr>
        <p:txBody>
          <a:bodyPr spcFirstLastPara="1" wrap="square" lIns="91425" tIns="91425" rIns="91425" bIns="91425" anchor="t" anchorCtr="0">
            <a:noAutofit/>
          </a:bodyPr>
          <a:lstStyle/>
          <a:p>
            <a:r>
              <a:rPr lang="es-ES" sz="2200" dirty="0"/>
              <a:t>Ahora que ya tenemos cambios en el </a:t>
            </a:r>
            <a:r>
              <a:rPr lang="es-ES" sz="2200" dirty="0" err="1"/>
              <a:t>working</a:t>
            </a:r>
            <a:r>
              <a:rPr lang="es-ES" sz="2200" dirty="0"/>
              <a:t> </a:t>
            </a:r>
            <a:r>
              <a:rPr lang="es-ES" sz="2200" dirty="0" err="1"/>
              <a:t>directory</a:t>
            </a:r>
            <a:r>
              <a:rPr lang="es-ES" sz="2200" dirty="0"/>
              <a:t>, vamos a añadirlos en nuestro </a:t>
            </a:r>
            <a:r>
              <a:rPr lang="es-ES" sz="2200" dirty="0" err="1"/>
              <a:t>staging</a:t>
            </a:r>
            <a:r>
              <a:rPr lang="es-ES" sz="2200" dirty="0"/>
              <a:t> área mediante al comando </a:t>
            </a:r>
            <a:r>
              <a:rPr lang="es-ES" sz="2200" dirty="0" err="1"/>
              <a:t>git</a:t>
            </a:r>
            <a:r>
              <a:rPr lang="es-ES" sz="2200" dirty="0"/>
              <a:t> </a:t>
            </a:r>
            <a:r>
              <a:rPr lang="es-ES" sz="2200" dirty="0" err="1"/>
              <a:t>add</a:t>
            </a:r>
            <a:endParaRPr lang="es-ES" sz="2200" dirty="0"/>
          </a:p>
          <a:p>
            <a:endParaRPr lang="es-ES" sz="2100"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21</a:t>
            </a:fld>
            <a:endParaRPr/>
          </a:p>
        </p:txBody>
      </p:sp>
      <p:pic>
        <p:nvPicPr>
          <p:cNvPr id="6" name="Imagen 5">
            <a:extLst>
              <a:ext uri="{FF2B5EF4-FFF2-40B4-BE49-F238E27FC236}">
                <a16:creationId xmlns:a16="http://schemas.microsoft.com/office/drawing/2014/main" id="{2A5F94C6-542F-464E-827B-E03D56130277}"/>
              </a:ext>
            </a:extLst>
          </p:cNvPr>
          <p:cNvPicPr>
            <a:picLocks noChangeAspect="1"/>
          </p:cNvPicPr>
          <p:nvPr/>
        </p:nvPicPr>
        <p:blipFill>
          <a:blip r:embed="rId3"/>
          <a:stretch>
            <a:fillRect/>
          </a:stretch>
        </p:blipFill>
        <p:spPr>
          <a:xfrm>
            <a:off x="3810000" y="1872465"/>
            <a:ext cx="3535136" cy="1925003"/>
          </a:xfrm>
          <a:prstGeom prst="rect">
            <a:avLst/>
          </a:prstGeom>
        </p:spPr>
      </p:pic>
      <p:sp>
        <p:nvSpPr>
          <p:cNvPr id="12" name="CuadroTexto 11">
            <a:extLst>
              <a:ext uri="{FF2B5EF4-FFF2-40B4-BE49-F238E27FC236}">
                <a16:creationId xmlns:a16="http://schemas.microsoft.com/office/drawing/2014/main" id="{6E638CB5-BA9D-4C6D-9D06-8F3836C53137}"/>
              </a:ext>
            </a:extLst>
          </p:cNvPr>
          <p:cNvSpPr txBox="1"/>
          <p:nvPr/>
        </p:nvSpPr>
        <p:spPr>
          <a:xfrm>
            <a:off x="3810000" y="1503133"/>
            <a:ext cx="2834640" cy="369332"/>
          </a:xfrm>
          <a:prstGeom prst="rect">
            <a:avLst/>
          </a:prstGeom>
          <a:noFill/>
        </p:spPr>
        <p:txBody>
          <a:bodyPr wrap="square">
            <a:spAutoFit/>
          </a:bodyPr>
          <a:lstStyle/>
          <a:p>
            <a:r>
              <a:rPr lang="es-ES" sz="1800" dirty="0">
                <a:highlight>
                  <a:srgbClr val="FFFF00"/>
                </a:highlight>
              </a:rPr>
              <a:t>Añadiendo un solo fichero:</a:t>
            </a:r>
          </a:p>
        </p:txBody>
      </p:sp>
      <p:sp>
        <p:nvSpPr>
          <p:cNvPr id="13" name="CuadroTexto 12">
            <a:extLst>
              <a:ext uri="{FF2B5EF4-FFF2-40B4-BE49-F238E27FC236}">
                <a16:creationId xmlns:a16="http://schemas.microsoft.com/office/drawing/2014/main" id="{69E034DD-2619-4617-A7A4-2CB3DEE09D30}"/>
              </a:ext>
            </a:extLst>
          </p:cNvPr>
          <p:cNvSpPr txBox="1"/>
          <p:nvPr/>
        </p:nvSpPr>
        <p:spPr>
          <a:xfrm>
            <a:off x="0" y="1503133"/>
            <a:ext cx="2987041" cy="369332"/>
          </a:xfrm>
          <a:prstGeom prst="rect">
            <a:avLst/>
          </a:prstGeom>
          <a:noFill/>
        </p:spPr>
        <p:txBody>
          <a:bodyPr wrap="square">
            <a:spAutoFit/>
          </a:bodyPr>
          <a:lstStyle/>
          <a:p>
            <a:r>
              <a:rPr lang="es-ES" sz="1800" dirty="0">
                <a:highlight>
                  <a:srgbClr val="FFFF00"/>
                </a:highlight>
              </a:rPr>
              <a:t>Añadiendo todos los ficheros:</a:t>
            </a:r>
          </a:p>
        </p:txBody>
      </p:sp>
      <p:pic>
        <p:nvPicPr>
          <p:cNvPr id="9" name="Imagen 8">
            <a:extLst>
              <a:ext uri="{FF2B5EF4-FFF2-40B4-BE49-F238E27FC236}">
                <a16:creationId xmlns:a16="http://schemas.microsoft.com/office/drawing/2014/main" id="{121F77E5-AAFB-47D0-B7EB-69D5C9D868A6}"/>
              </a:ext>
            </a:extLst>
          </p:cNvPr>
          <p:cNvPicPr>
            <a:picLocks noChangeAspect="1"/>
          </p:cNvPicPr>
          <p:nvPr/>
        </p:nvPicPr>
        <p:blipFill rotWithShape="1">
          <a:blip r:embed="rId4"/>
          <a:srcRect t="7802"/>
          <a:stretch/>
        </p:blipFill>
        <p:spPr>
          <a:xfrm>
            <a:off x="60849" y="1872465"/>
            <a:ext cx="3600527" cy="2460924"/>
          </a:xfrm>
          <a:prstGeom prst="rect">
            <a:avLst/>
          </a:prstGeom>
        </p:spPr>
      </p:pic>
      <p:pic>
        <p:nvPicPr>
          <p:cNvPr id="18" name="Imagen 17">
            <a:extLst>
              <a:ext uri="{FF2B5EF4-FFF2-40B4-BE49-F238E27FC236}">
                <a16:creationId xmlns:a16="http://schemas.microsoft.com/office/drawing/2014/main" id="{0917317A-C86C-4CF3-84E8-FD7B88BB9579}"/>
              </a:ext>
            </a:extLst>
          </p:cNvPr>
          <p:cNvPicPr>
            <a:picLocks noChangeAspect="1"/>
          </p:cNvPicPr>
          <p:nvPr/>
        </p:nvPicPr>
        <p:blipFill>
          <a:blip r:embed="rId5"/>
          <a:stretch>
            <a:fillRect/>
          </a:stretch>
        </p:blipFill>
        <p:spPr>
          <a:xfrm>
            <a:off x="7396040" y="1573983"/>
            <a:ext cx="1687111" cy="1455666"/>
          </a:xfrm>
          <a:prstGeom prst="rect">
            <a:avLst/>
          </a:prstGeom>
        </p:spPr>
      </p:pic>
    </p:spTree>
    <p:extLst>
      <p:ext uri="{BB962C8B-B14F-4D97-AF65-F5344CB8AC3E}">
        <p14:creationId xmlns:p14="http://schemas.microsoft.com/office/powerpoint/2010/main" val="1962049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7434" y="66041"/>
            <a:ext cx="9144000" cy="75493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Retornando un ficheros al working directory</a:t>
            </a:r>
            <a:endParaRPr u="sng" dirty="0"/>
          </a:p>
        </p:txBody>
      </p:sp>
      <p:sp>
        <p:nvSpPr>
          <p:cNvPr id="132" name="Google Shape;132;p5"/>
          <p:cNvSpPr txBox="1">
            <a:spLocks noGrp="1"/>
          </p:cNvSpPr>
          <p:nvPr>
            <p:ph type="body" idx="1"/>
          </p:nvPr>
        </p:nvSpPr>
        <p:spPr>
          <a:xfrm>
            <a:off x="-76200" y="693421"/>
            <a:ext cx="2788920" cy="754936"/>
          </a:xfrm>
          <a:prstGeom prst="rect">
            <a:avLst/>
          </a:prstGeom>
          <a:noFill/>
          <a:ln>
            <a:noFill/>
          </a:ln>
        </p:spPr>
        <p:txBody>
          <a:bodyPr spcFirstLastPara="1" wrap="square" lIns="91425" tIns="91425" rIns="91425" bIns="91425" anchor="t" anchorCtr="0">
            <a:noAutofit/>
          </a:bodyPr>
          <a:lstStyle/>
          <a:p>
            <a:r>
              <a:rPr lang="es-ES" sz="2200" dirty="0"/>
              <a:t>Si finalmente no queremos subir un fichero y ya lo tenemos en el </a:t>
            </a:r>
            <a:r>
              <a:rPr lang="es-ES" sz="2200" dirty="0" err="1"/>
              <a:t>staging</a:t>
            </a:r>
            <a:r>
              <a:rPr lang="es-ES" sz="2200" dirty="0"/>
              <a:t> </a:t>
            </a:r>
            <a:r>
              <a:rPr lang="es-ES" sz="2200" dirty="0" err="1"/>
              <a:t>area</a:t>
            </a:r>
            <a:r>
              <a:rPr lang="es-ES" sz="2200" dirty="0"/>
              <a:t>, podemos echarlo hacía atrás de la siguiente manera:</a:t>
            </a:r>
          </a:p>
          <a:p>
            <a:endParaRPr lang="es-ES" sz="2100"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22</a:t>
            </a:fld>
            <a:endParaRPr/>
          </a:p>
        </p:txBody>
      </p:sp>
      <p:pic>
        <p:nvPicPr>
          <p:cNvPr id="4" name="Imagen 3">
            <a:extLst>
              <a:ext uri="{FF2B5EF4-FFF2-40B4-BE49-F238E27FC236}">
                <a16:creationId xmlns:a16="http://schemas.microsoft.com/office/drawing/2014/main" id="{198610B0-0AB7-41A8-8990-A0919CDFB080}"/>
              </a:ext>
            </a:extLst>
          </p:cNvPr>
          <p:cNvPicPr>
            <a:picLocks noChangeAspect="1"/>
          </p:cNvPicPr>
          <p:nvPr/>
        </p:nvPicPr>
        <p:blipFill>
          <a:blip r:embed="rId3"/>
          <a:stretch>
            <a:fillRect/>
          </a:stretch>
        </p:blipFill>
        <p:spPr>
          <a:xfrm>
            <a:off x="7168515" y="1471871"/>
            <a:ext cx="1724025" cy="1457325"/>
          </a:xfrm>
          <a:prstGeom prst="rect">
            <a:avLst/>
          </a:prstGeom>
        </p:spPr>
      </p:pic>
      <p:pic>
        <p:nvPicPr>
          <p:cNvPr id="7" name="Imagen 6">
            <a:extLst>
              <a:ext uri="{FF2B5EF4-FFF2-40B4-BE49-F238E27FC236}">
                <a16:creationId xmlns:a16="http://schemas.microsoft.com/office/drawing/2014/main" id="{D7FBBFD3-8D4A-4AB8-82A8-3BF3BD7D27A1}"/>
              </a:ext>
            </a:extLst>
          </p:cNvPr>
          <p:cNvPicPr>
            <a:picLocks noChangeAspect="1"/>
          </p:cNvPicPr>
          <p:nvPr/>
        </p:nvPicPr>
        <p:blipFill>
          <a:blip r:embed="rId4"/>
          <a:stretch>
            <a:fillRect/>
          </a:stretch>
        </p:blipFill>
        <p:spPr>
          <a:xfrm>
            <a:off x="2839786" y="833953"/>
            <a:ext cx="4262054" cy="3732921"/>
          </a:xfrm>
          <a:prstGeom prst="rect">
            <a:avLst/>
          </a:prstGeom>
        </p:spPr>
      </p:pic>
    </p:spTree>
    <p:extLst>
      <p:ext uri="{BB962C8B-B14F-4D97-AF65-F5344CB8AC3E}">
        <p14:creationId xmlns:p14="http://schemas.microsoft.com/office/powerpoint/2010/main" val="4238876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15916" y="0"/>
            <a:ext cx="7462223" cy="71628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commit</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23</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381000" y="564618"/>
            <a:ext cx="8381999" cy="1628601"/>
          </a:xfrm>
          <a:prstGeom prst="rect">
            <a:avLst/>
          </a:prstGeom>
          <a:noFill/>
          <a:ln>
            <a:noFill/>
          </a:ln>
        </p:spPr>
        <p:txBody>
          <a:bodyPr spcFirstLastPara="1" wrap="square" lIns="91425" tIns="91425" rIns="91425" bIns="91425" anchor="t" anchorCtr="0">
            <a:noAutofit/>
          </a:bodyPr>
          <a:lstStyle/>
          <a:p>
            <a:r>
              <a:rPr lang="es-ES" sz="2000" dirty="0"/>
              <a:t>Una vez tenemos los ficheros preparados en el </a:t>
            </a:r>
            <a:r>
              <a:rPr lang="es-ES" sz="2000" dirty="0" err="1"/>
              <a:t>staging</a:t>
            </a:r>
            <a:r>
              <a:rPr lang="es-ES" sz="2000" dirty="0"/>
              <a:t> </a:t>
            </a:r>
            <a:r>
              <a:rPr lang="es-ES" sz="2000" dirty="0" err="1"/>
              <a:t>area</a:t>
            </a:r>
            <a:r>
              <a:rPr lang="es-ES" sz="2000" dirty="0"/>
              <a:t>. Ya podemos realizar el envío al repositorio local:</a:t>
            </a:r>
          </a:p>
          <a:p>
            <a:endParaRPr lang="es-ES" sz="2000" dirty="0"/>
          </a:p>
          <a:p>
            <a:endParaRPr lang="es-ES" sz="2000" dirty="0"/>
          </a:p>
          <a:p>
            <a:endParaRPr lang="es-ES" sz="2000" dirty="0"/>
          </a:p>
          <a:p>
            <a:endParaRPr lang="es-ES" sz="2000" dirty="0"/>
          </a:p>
          <a:p>
            <a:endParaRPr lang="es-ES" sz="2000" dirty="0"/>
          </a:p>
          <a:p>
            <a:endParaRPr lang="es-ES" sz="2000" dirty="0"/>
          </a:p>
          <a:p>
            <a:r>
              <a:rPr lang="es-ES" sz="2000" dirty="0"/>
              <a:t>Se utiliza para pasar los ficheros del </a:t>
            </a:r>
            <a:r>
              <a:rPr lang="es-ES" sz="2000" dirty="0" err="1"/>
              <a:t>staging</a:t>
            </a:r>
            <a:r>
              <a:rPr lang="es-ES" sz="2000" dirty="0"/>
              <a:t> área al repositorio local</a:t>
            </a:r>
          </a:p>
        </p:txBody>
      </p:sp>
      <p:pic>
        <p:nvPicPr>
          <p:cNvPr id="3" name="Imagen 2">
            <a:extLst>
              <a:ext uri="{FF2B5EF4-FFF2-40B4-BE49-F238E27FC236}">
                <a16:creationId xmlns:a16="http://schemas.microsoft.com/office/drawing/2014/main" id="{2FE8B93D-1190-4A7D-A1FB-2EAB09C05934}"/>
              </a:ext>
            </a:extLst>
          </p:cNvPr>
          <p:cNvPicPr>
            <a:picLocks noChangeAspect="1"/>
          </p:cNvPicPr>
          <p:nvPr/>
        </p:nvPicPr>
        <p:blipFill>
          <a:blip r:embed="rId3"/>
          <a:stretch>
            <a:fillRect/>
          </a:stretch>
        </p:blipFill>
        <p:spPr>
          <a:xfrm>
            <a:off x="6465458" y="1901464"/>
            <a:ext cx="1836641" cy="1340571"/>
          </a:xfrm>
          <a:prstGeom prst="rect">
            <a:avLst/>
          </a:prstGeom>
        </p:spPr>
      </p:pic>
      <p:pic>
        <p:nvPicPr>
          <p:cNvPr id="6" name="Imagen 5">
            <a:extLst>
              <a:ext uri="{FF2B5EF4-FFF2-40B4-BE49-F238E27FC236}">
                <a16:creationId xmlns:a16="http://schemas.microsoft.com/office/drawing/2014/main" id="{9A4BE3C4-57A5-49B4-9EE1-E7628172019F}"/>
              </a:ext>
            </a:extLst>
          </p:cNvPr>
          <p:cNvPicPr>
            <a:picLocks noChangeAspect="1"/>
          </p:cNvPicPr>
          <p:nvPr/>
        </p:nvPicPr>
        <p:blipFill>
          <a:blip r:embed="rId4"/>
          <a:stretch>
            <a:fillRect/>
          </a:stretch>
        </p:blipFill>
        <p:spPr>
          <a:xfrm>
            <a:off x="2654254" y="1378918"/>
            <a:ext cx="3185545" cy="2195576"/>
          </a:xfrm>
          <a:prstGeom prst="rect">
            <a:avLst/>
          </a:prstGeom>
        </p:spPr>
      </p:pic>
    </p:spTree>
    <p:extLst>
      <p:ext uri="{BB962C8B-B14F-4D97-AF65-F5344CB8AC3E}">
        <p14:creationId xmlns:p14="http://schemas.microsoft.com/office/powerpoint/2010/main" val="3026849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7462223" cy="71628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log</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24</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91826" y="1034741"/>
            <a:ext cx="9052174" cy="393600"/>
          </a:xfrm>
          <a:prstGeom prst="rect">
            <a:avLst/>
          </a:prstGeom>
          <a:noFill/>
          <a:ln>
            <a:noFill/>
          </a:ln>
        </p:spPr>
        <p:txBody>
          <a:bodyPr spcFirstLastPara="1" wrap="square" lIns="91425" tIns="91425" rIns="91425" bIns="91425" anchor="t" anchorCtr="0">
            <a:noAutofit/>
          </a:bodyPr>
          <a:lstStyle/>
          <a:p>
            <a:r>
              <a:rPr lang="es-ES" sz="2000" dirty="0"/>
              <a:t>Nos permite visualizar un historial con los distintos </a:t>
            </a:r>
            <a:r>
              <a:rPr lang="es-ES" sz="2000" dirty="0" err="1"/>
              <a:t>commits</a:t>
            </a:r>
            <a:r>
              <a:rPr lang="es-ES" sz="2000" dirty="0"/>
              <a:t> que hemos realizado. </a:t>
            </a:r>
          </a:p>
        </p:txBody>
      </p:sp>
      <p:grpSp>
        <p:nvGrpSpPr>
          <p:cNvPr id="10" name="Grupo 9">
            <a:extLst>
              <a:ext uri="{FF2B5EF4-FFF2-40B4-BE49-F238E27FC236}">
                <a16:creationId xmlns:a16="http://schemas.microsoft.com/office/drawing/2014/main" id="{BC56EB3A-4479-4A1D-B49B-C2C342EC1CAA}"/>
              </a:ext>
            </a:extLst>
          </p:cNvPr>
          <p:cNvGrpSpPr/>
          <p:nvPr/>
        </p:nvGrpSpPr>
        <p:grpSpPr>
          <a:xfrm>
            <a:off x="3893820" y="2209056"/>
            <a:ext cx="4975861" cy="1626522"/>
            <a:chOff x="381000" y="1345494"/>
            <a:chExt cx="6355080" cy="1695450"/>
          </a:xfrm>
        </p:grpSpPr>
        <p:pic>
          <p:nvPicPr>
            <p:cNvPr id="4" name="Imagen 3">
              <a:extLst>
                <a:ext uri="{FF2B5EF4-FFF2-40B4-BE49-F238E27FC236}">
                  <a16:creationId xmlns:a16="http://schemas.microsoft.com/office/drawing/2014/main" id="{3ACFAEB7-C0B4-4BC3-B784-7517F21C1CFF}"/>
                </a:ext>
              </a:extLst>
            </p:cNvPr>
            <p:cNvPicPr>
              <a:picLocks noChangeAspect="1"/>
            </p:cNvPicPr>
            <p:nvPr/>
          </p:nvPicPr>
          <p:blipFill>
            <a:blip r:embed="rId3"/>
            <a:stretch>
              <a:fillRect/>
            </a:stretch>
          </p:blipFill>
          <p:spPr>
            <a:xfrm>
              <a:off x="777240" y="1345494"/>
              <a:ext cx="5562600" cy="1695450"/>
            </a:xfrm>
            <a:prstGeom prst="rect">
              <a:avLst/>
            </a:prstGeom>
          </p:spPr>
        </p:pic>
        <p:sp>
          <p:nvSpPr>
            <p:cNvPr id="8" name="Rectángulo 7">
              <a:extLst>
                <a:ext uri="{FF2B5EF4-FFF2-40B4-BE49-F238E27FC236}">
                  <a16:creationId xmlns:a16="http://schemas.microsoft.com/office/drawing/2014/main" id="{D0E3A092-F0B7-4704-B522-6F9DB5DF3D14}"/>
                </a:ext>
              </a:extLst>
            </p:cNvPr>
            <p:cNvSpPr/>
            <p:nvPr/>
          </p:nvSpPr>
          <p:spPr>
            <a:xfrm>
              <a:off x="777240" y="2103120"/>
              <a:ext cx="5562600"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F225BEDD-ACC4-4641-A138-C63E379B5560}"/>
                </a:ext>
              </a:extLst>
            </p:cNvPr>
            <p:cNvSpPr/>
            <p:nvPr/>
          </p:nvSpPr>
          <p:spPr>
            <a:xfrm>
              <a:off x="777240" y="2272278"/>
              <a:ext cx="5562600" cy="190500"/>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DD08469A-D8B3-488E-801A-5AFFC76F17D2}"/>
                </a:ext>
              </a:extLst>
            </p:cNvPr>
            <p:cNvSpPr/>
            <p:nvPr/>
          </p:nvSpPr>
          <p:spPr>
            <a:xfrm>
              <a:off x="777240" y="2446587"/>
              <a:ext cx="5562600" cy="1905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FC4F2537-751F-4F50-B0F4-0E479AE5F0DC}"/>
                </a:ext>
              </a:extLst>
            </p:cNvPr>
            <p:cNvSpPr/>
            <p:nvPr/>
          </p:nvSpPr>
          <p:spPr>
            <a:xfrm>
              <a:off x="777240" y="2737446"/>
              <a:ext cx="5562600" cy="19050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DBBFB0DC-8FC8-4453-A7CD-5191B926EF67}"/>
                </a:ext>
              </a:extLst>
            </p:cNvPr>
            <p:cNvSpPr/>
            <p:nvPr/>
          </p:nvSpPr>
          <p:spPr>
            <a:xfrm>
              <a:off x="6416040" y="2004060"/>
              <a:ext cx="320040" cy="2895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1</a:t>
              </a:r>
            </a:p>
          </p:txBody>
        </p:sp>
        <p:sp>
          <p:nvSpPr>
            <p:cNvPr id="18" name="Elipse 17">
              <a:extLst>
                <a:ext uri="{FF2B5EF4-FFF2-40B4-BE49-F238E27FC236}">
                  <a16:creationId xmlns:a16="http://schemas.microsoft.com/office/drawing/2014/main" id="{B2C18880-E288-4ECB-851E-04BF72E6A6FC}"/>
                </a:ext>
              </a:extLst>
            </p:cNvPr>
            <p:cNvSpPr/>
            <p:nvPr/>
          </p:nvSpPr>
          <p:spPr>
            <a:xfrm>
              <a:off x="381000" y="2209977"/>
              <a:ext cx="320040" cy="289560"/>
            </a:xfrm>
            <a:prstGeom prst="ellipse">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2</a:t>
              </a:r>
            </a:p>
          </p:txBody>
        </p:sp>
        <p:sp>
          <p:nvSpPr>
            <p:cNvPr id="19" name="Elipse 18">
              <a:extLst>
                <a:ext uri="{FF2B5EF4-FFF2-40B4-BE49-F238E27FC236}">
                  <a16:creationId xmlns:a16="http://schemas.microsoft.com/office/drawing/2014/main" id="{6B611089-4890-4DB1-9DA6-18A1030B52FF}"/>
                </a:ext>
              </a:extLst>
            </p:cNvPr>
            <p:cNvSpPr/>
            <p:nvPr/>
          </p:nvSpPr>
          <p:spPr>
            <a:xfrm>
              <a:off x="6416040" y="2397057"/>
              <a:ext cx="320040" cy="28956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3</a:t>
              </a:r>
            </a:p>
          </p:txBody>
        </p:sp>
        <p:sp>
          <p:nvSpPr>
            <p:cNvPr id="20" name="Elipse 19">
              <a:extLst>
                <a:ext uri="{FF2B5EF4-FFF2-40B4-BE49-F238E27FC236}">
                  <a16:creationId xmlns:a16="http://schemas.microsoft.com/office/drawing/2014/main" id="{C3888846-02F0-4543-A746-31F10449C5F1}"/>
                </a:ext>
              </a:extLst>
            </p:cNvPr>
            <p:cNvSpPr/>
            <p:nvPr/>
          </p:nvSpPr>
          <p:spPr>
            <a:xfrm>
              <a:off x="381000" y="2660722"/>
              <a:ext cx="320040" cy="289560"/>
            </a:xfrm>
            <a:prstGeom prst="ellipse">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4</a:t>
              </a:r>
            </a:p>
          </p:txBody>
        </p:sp>
      </p:grpSp>
      <p:sp>
        <p:nvSpPr>
          <p:cNvPr id="22" name="Google Shape;132;p5">
            <a:extLst>
              <a:ext uri="{FF2B5EF4-FFF2-40B4-BE49-F238E27FC236}">
                <a16:creationId xmlns:a16="http://schemas.microsoft.com/office/drawing/2014/main" id="{645694B0-85A5-4667-A220-FD5629E3B886}"/>
              </a:ext>
            </a:extLst>
          </p:cNvPr>
          <p:cNvSpPr txBox="1">
            <a:spLocks/>
          </p:cNvSpPr>
          <p:nvPr/>
        </p:nvSpPr>
        <p:spPr>
          <a:xfrm>
            <a:off x="91827" y="1529879"/>
            <a:ext cx="8960348" cy="393600"/>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endParaRPr lang="es-ES" sz="2000" dirty="0"/>
          </a:p>
          <a:p>
            <a:r>
              <a:rPr lang="es-ES" sz="2000" dirty="0"/>
              <a:t>En cada </a:t>
            </a:r>
            <a:r>
              <a:rPr lang="es-ES" sz="2000" dirty="0" err="1"/>
              <a:t>commit</a:t>
            </a:r>
            <a:r>
              <a:rPr lang="es-ES" sz="2000" dirty="0"/>
              <a:t>, podemos ver:</a:t>
            </a:r>
          </a:p>
          <a:p>
            <a:endParaRPr lang="es-ES" sz="2000" dirty="0"/>
          </a:p>
          <a:p>
            <a:pPr marL="901700" lvl="1" indent="-342900">
              <a:buAutoNum type="arabicPeriod"/>
            </a:pPr>
            <a:r>
              <a:rPr lang="es-ES" sz="1700" dirty="0"/>
              <a:t>El identificador del </a:t>
            </a:r>
            <a:r>
              <a:rPr lang="es-ES" sz="1700" dirty="0" err="1"/>
              <a:t>commit</a:t>
            </a:r>
            <a:endParaRPr lang="es-ES" sz="1700" dirty="0"/>
          </a:p>
          <a:p>
            <a:pPr marL="901700" lvl="1" indent="-342900">
              <a:buAutoNum type="arabicPeriod"/>
            </a:pPr>
            <a:r>
              <a:rPr lang="es-ES" sz="1700" dirty="0"/>
              <a:t>El autor del </a:t>
            </a:r>
            <a:r>
              <a:rPr lang="es-ES" sz="1700" dirty="0" err="1"/>
              <a:t>commit</a:t>
            </a:r>
            <a:endParaRPr lang="es-ES" sz="1700" dirty="0"/>
          </a:p>
          <a:p>
            <a:pPr marL="901700" lvl="1" indent="-342900">
              <a:buAutoNum type="arabicPeriod"/>
            </a:pPr>
            <a:r>
              <a:rPr lang="es-ES" sz="1700" dirty="0"/>
              <a:t>La fecha del </a:t>
            </a:r>
            <a:r>
              <a:rPr lang="es-ES" sz="1700" dirty="0" err="1"/>
              <a:t>commit</a:t>
            </a:r>
            <a:endParaRPr lang="es-ES" sz="1700" dirty="0"/>
          </a:p>
          <a:p>
            <a:pPr marL="901700" lvl="1" indent="-342900">
              <a:buAutoNum type="arabicPeriod"/>
            </a:pPr>
            <a:r>
              <a:rPr lang="es-ES" sz="1700" dirty="0"/>
              <a:t>El mensaje del </a:t>
            </a:r>
            <a:r>
              <a:rPr lang="es-ES" sz="1700" dirty="0" err="1"/>
              <a:t>commit</a:t>
            </a:r>
            <a:endParaRPr lang="es-ES" sz="1700" dirty="0"/>
          </a:p>
        </p:txBody>
      </p:sp>
    </p:spTree>
    <p:extLst>
      <p:ext uri="{BB962C8B-B14F-4D97-AF65-F5344CB8AC3E}">
        <p14:creationId xmlns:p14="http://schemas.microsoft.com/office/powerpoint/2010/main" val="343292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7462223" cy="71628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push</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25</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91827" y="746760"/>
            <a:ext cx="8861674" cy="832339"/>
          </a:xfrm>
          <a:prstGeom prst="rect">
            <a:avLst/>
          </a:prstGeom>
          <a:noFill/>
          <a:ln>
            <a:noFill/>
          </a:ln>
        </p:spPr>
        <p:txBody>
          <a:bodyPr spcFirstLastPara="1" wrap="square" lIns="91425" tIns="91425" rIns="91425" bIns="91425" anchor="t" anchorCtr="0">
            <a:noAutofit/>
          </a:bodyPr>
          <a:lstStyle/>
          <a:p>
            <a:r>
              <a:rPr lang="es-ES" sz="2000" dirty="0"/>
              <a:t>Nos permite subir los cambios a un repositorio remoto.</a:t>
            </a:r>
          </a:p>
          <a:p>
            <a:r>
              <a:rPr lang="es-ES" sz="2000" dirty="0"/>
              <a:t>Antes de intentar realizar el </a:t>
            </a:r>
            <a:r>
              <a:rPr lang="es-ES" sz="2000" dirty="0" err="1"/>
              <a:t>push</a:t>
            </a:r>
            <a:r>
              <a:rPr lang="es-ES" sz="2000" dirty="0"/>
              <a:t>, debemos asociar un repositorio con el proyecto.</a:t>
            </a:r>
          </a:p>
          <a:p>
            <a:r>
              <a:rPr lang="es-ES" sz="2000" dirty="0"/>
              <a:t>Ya que sino… Vemos que nos dice que no está configurado a donde debe subirlos:</a:t>
            </a:r>
          </a:p>
        </p:txBody>
      </p:sp>
      <p:pic>
        <p:nvPicPr>
          <p:cNvPr id="6" name="Imagen 5">
            <a:extLst>
              <a:ext uri="{FF2B5EF4-FFF2-40B4-BE49-F238E27FC236}">
                <a16:creationId xmlns:a16="http://schemas.microsoft.com/office/drawing/2014/main" id="{37C6B9C0-96E2-45F1-810D-1579567331DC}"/>
              </a:ext>
            </a:extLst>
          </p:cNvPr>
          <p:cNvPicPr>
            <a:picLocks noChangeAspect="1"/>
          </p:cNvPicPr>
          <p:nvPr/>
        </p:nvPicPr>
        <p:blipFill>
          <a:blip r:embed="rId3"/>
          <a:stretch>
            <a:fillRect/>
          </a:stretch>
        </p:blipFill>
        <p:spPr>
          <a:xfrm>
            <a:off x="1783080" y="2338048"/>
            <a:ext cx="6305744" cy="1855597"/>
          </a:xfrm>
          <a:prstGeom prst="rect">
            <a:avLst/>
          </a:prstGeom>
        </p:spPr>
      </p:pic>
    </p:spTree>
    <p:extLst>
      <p:ext uri="{BB962C8B-B14F-4D97-AF65-F5344CB8AC3E}">
        <p14:creationId xmlns:p14="http://schemas.microsoft.com/office/powerpoint/2010/main" val="1089278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12035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Creando el repositorio remoto desde  Github</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26</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1288738"/>
            <a:ext cx="5228838" cy="832339"/>
          </a:xfrm>
          <a:prstGeom prst="rect">
            <a:avLst/>
          </a:prstGeom>
          <a:noFill/>
          <a:ln>
            <a:noFill/>
          </a:ln>
        </p:spPr>
        <p:txBody>
          <a:bodyPr spcFirstLastPara="1" wrap="square" lIns="91425" tIns="91425" rIns="91425" bIns="91425" anchor="t" anchorCtr="0">
            <a:noAutofit/>
          </a:bodyPr>
          <a:lstStyle/>
          <a:p>
            <a:r>
              <a:rPr lang="es-ES" sz="2000" dirty="0"/>
              <a:t>Para crear un repositorio remoto vamos a GitHub:</a:t>
            </a:r>
          </a:p>
          <a:p>
            <a:pPr marL="101600" indent="0">
              <a:buNone/>
            </a:pPr>
            <a:endParaRPr lang="es-ES" sz="2000" dirty="0"/>
          </a:p>
        </p:txBody>
      </p:sp>
      <p:pic>
        <p:nvPicPr>
          <p:cNvPr id="3" name="Imagen 2">
            <a:extLst>
              <a:ext uri="{FF2B5EF4-FFF2-40B4-BE49-F238E27FC236}">
                <a16:creationId xmlns:a16="http://schemas.microsoft.com/office/drawing/2014/main" id="{F9BEC139-F7DB-45FE-9D18-3162C79C1702}"/>
              </a:ext>
            </a:extLst>
          </p:cNvPr>
          <p:cNvPicPr>
            <a:picLocks noChangeAspect="1"/>
          </p:cNvPicPr>
          <p:nvPr/>
        </p:nvPicPr>
        <p:blipFill>
          <a:blip r:embed="rId3"/>
          <a:stretch>
            <a:fillRect/>
          </a:stretch>
        </p:blipFill>
        <p:spPr>
          <a:xfrm>
            <a:off x="352043" y="2294782"/>
            <a:ext cx="4760820" cy="1767844"/>
          </a:xfrm>
          <a:prstGeom prst="rect">
            <a:avLst/>
          </a:prstGeom>
        </p:spPr>
      </p:pic>
      <p:pic>
        <p:nvPicPr>
          <p:cNvPr id="5" name="Imagen 4">
            <a:extLst>
              <a:ext uri="{FF2B5EF4-FFF2-40B4-BE49-F238E27FC236}">
                <a16:creationId xmlns:a16="http://schemas.microsoft.com/office/drawing/2014/main" id="{C2D16C8E-F9E1-4CC8-96AE-16B6039F9718}"/>
              </a:ext>
            </a:extLst>
          </p:cNvPr>
          <p:cNvPicPr>
            <a:picLocks noChangeAspect="1"/>
          </p:cNvPicPr>
          <p:nvPr/>
        </p:nvPicPr>
        <p:blipFill rotWithShape="1">
          <a:blip r:embed="rId4"/>
          <a:srcRect r="17263"/>
          <a:stretch/>
        </p:blipFill>
        <p:spPr>
          <a:xfrm>
            <a:off x="5112863" y="816300"/>
            <a:ext cx="3939153" cy="3721483"/>
          </a:xfrm>
          <a:prstGeom prst="rect">
            <a:avLst/>
          </a:prstGeom>
        </p:spPr>
      </p:pic>
    </p:spTree>
    <p:extLst>
      <p:ext uri="{BB962C8B-B14F-4D97-AF65-F5344CB8AC3E}">
        <p14:creationId xmlns:p14="http://schemas.microsoft.com/office/powerpoint/2010/main" val="1406154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205741" y="137602"/>
            <a:ext cx="8625839" cy="12035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Asociando el repositorio remoto con el repositorio local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27</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 y="1097384"/>
            <a:ext cx="6213853" cy="832339"/>
          </a:xfrm>
          <a:prstGeom prst="rect">
            <a:avLst/>
          </a:prstGeom>
          <a:noFill/>
          <a:ln>
            <a:noFill/>
          </a:ln>
        </p:spPr>
        <p:txBody>
          <a:bodyPr spcFirstLastPara="1" wrap="square" lIns="91425" tIns="91425" rIns="91425" bIns="91425" anchor="t" anchorCtr="0">
            <a:noAutofit/>
          </a:bodyPr>
          <a:lstStyle/>
          <a:p>
            <a:r>
              <a:rPr lang="es-ES" sz="1600" dirty="0"/>
              <a:t>Si nos fijamos en el repositorio que se acaba de crear tenemos los pasos para asociar un repositorio ya existente:</a:t>
            </a:r>
          </a:p>
          <a:p>
            <a:r>
              <a:rPr lang="es-ES" sz="1600" dirty="0"/>
              <a:t>Si hacemos un remote para ver los repositorios remotos asociados, podemos ver que no tenemos nada asociado. Por ello, no podemos realizar el envío de información a nuestro repositorio remoto</a:t>
            </a:r>
            <a:endParaRPr lang="es-ES" sz="2000" dirty="0"/>
          </a:p>
        </p:txBody>
      </p:sp>
      <p:pic>
        <p:nvPicPr>
          <p:cNvPr id="21" name="Imagen 20">
            <a:extLst>
              <a:ext uri="{FF2B5EF4-FFF2-40B4-BE49-F238E27FC236}">
                <a16:creationId xmlns:a16="http://schemas.microsoft.com/office/drawing/2014/main" id="{E84A665C-5FD3-4CCB-B16A-3D5B1257AD84}"/>
              </a:ext>
            </a:extLst>
          </p:cNvPr>
          <p:cNvPicPr>
            <a:picLocks noChangeAspect="1"/>
          </p:cNvPicPr>
          <p:nvPr/>
        </p:nvPicPr>
        <p:blipFill rotWithShape="1">
          <a:blip r:embed="rId3"/>
          <a:srcRect l="19613" t="62515" r="40484" b="18030"/>
          <a:stretch/>
        </p:blipFill>
        <p:spPr>
          <a:xfrm>
            <a:off x="6286079" y="1194167"/>
            <a:ext cx="2857921" cy="731114"/>
          </a:xfrm>
          <a:prstGeom prst="rect">
            <a:avLst/>
          </a:prstGeom>
        </p:spPr>
      </p:pic>
      <p:pic>
        <p:nvPicPr>
          <p:cNvPr id="20" name="Imagen 19">
            <a:extLst>
              <a:ext uri="{FF2B5EF4-FFF2-40B4-BE49-F238E27FC236}">
                <a16:creationId xmlns:a16="http://schemas.microsoft.com/office/drawing/2014/main" id="{76DD9D62-7D80-449A-B2EB-7449735CC973}"/>
              </a:ext>
            </a:extLst>
          </p:cNvPr>
          <p:cNvPicPr>
            <a:picLocks noChangeAspect="1"/>
          </p:cNvPicPr>
          <p:nvPr/>
        </p:nvPicPr>
        <p:blipFill>
          <a:blip r:embed="rId4"/>
          <a:stretch>
            <a:fillRect/>
          </a:stretch>
        </p:blipFill>
        <p:spPr>
          <a:xfrm>
            <a:off x="1592250" y="2889505"/>
            <a:ext cx="4533900" cy="1362075"/>
          </a:xfrm>
          <a:prstGeom prst="rect">
            <a:avLst/>
          </a:prstGeom>
        </p:spPr>
      </p:pic>
    </p:spTree>
    <p:extLst>
      <p:ext uri="{BB962C8B-B14F-4D97-AF65-F5344CB8AC3E}">
        <p14:creationId xmlns:p14="http://schemas.microsoft.com/office/powerpoint/2010/main" val="42760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12035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Asociando el repositorio remoto con el repositorio local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28</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1288738"/>
            <a:ext cx="5707380" cy="832339"/>
          </a:xfrm>
          <a:prstGeom prst="rect">
            <a:avLst/>
          </a:prstGeom>
          <a:noFill/>
          <a:ln>
            <a:noFill/>
          </a:ln>
        </p:spPr>
        <p:txBody>
          <a:bodyPr spcFirstLastPara="1" wrap="square" lIns="91425" tIns="91425" rIns="91425" bIns="91425" anchor="t" anchorCtr="0">
            <a:noAutofit/>
          </a:bodyPr>
          <a:lstStyle/>
          <a:p>
            <a:r>
              <a:rPr lang="es-ES" sz="1600" dirty="0"/>
              <a:t>Si pegamos el código que nos proporciona GitHub, vamos a asociar el repositorio remoto con nuestro repositorio local, crear una rama </a:t>
            </a:r>
            <a:r>
              <a:rPr lang="es-ES" sz="1600" dirty="0" err="1"/>
              <a:t>main</a:t>
            </a:r>
            <a:r>
              <a:rPr lang="es-ES" sz="1600" dirty="0"/>
              <a:t> y finalmente subir los cambios a dicha rama. Vamos a verlo:</a:t>
            </a:r>
          </a:p>
          <a:p>
            <a:pPr marL="101600" indent="0">
              <a:buNone/>
            </a:pPr>
            <a:endParaRPr lang="es-ES" sz="2000" dirty="0"/>
          </a:p>
        </p:txBody>
      </p:sp>
      <p:pic>
        <p:nvPicPr>
          <p:cNvPr id="7" name="Imagen 6">
            <a:extLst>
              <a:ext uri="{FF2B5EF4-FFF2-40B4-BE49-F238E27FC236}">
                <a16:creationId xmlns:a16="http://schemas.microsoft.com/office/drawing/2014/main" id="{3E5641EC-C88A-465C-B15F-772AE3F354D0}"/>
              </a:ext>
            </a:extLst>
          </p:cNvPr>
          <p:cNvPicPr>
            <a:picLocks noChangeAspect="1"/>
          </p:cNvPicPr>
          <p:nvPr/>
        </p:nvPicPr>
        <p:blipFill>
          <a:blip r:embed="rId3"/>
          <a:stretch>
            <a:fillRect/>
          </a:stretch>
        </p:blipFill>
        <p:spPr>
          <a:xfrm>
            <a:off x="2014607" y="2642550"/>
            <a:ext cx="4199246" cy="1860870"/>
          </a:xfrm>
          <a:prstGeom prst="rect">
            <a:avLst/>
          </a:prstGeom>
        </p:spPr>
      </p:pic>
      <p:pic>
        <p:nvPicPr>
          <p:cNvPr id="8" name="Imagen 7">
            <a:extLst>
              <a:ext uri="{FF2B5EF4-FFF2-40B4-BE49-F238E27FC236}">
                <a16:creationId xmlns:a16="http://schemas.microsoft.com/office/drawing/2014/main" id="{4F69908B-8B13-41CD-B7FF-F4037B58D289}"/>
              </a:ext>
            </a:extLst>
          </p:cNvPr>
          <p:cNvPicPr>
            <a:picLocks noChangeAspect="1"/>
          </p:cNvPicPr>
          <p:nvPr/>
        </p:nvPicPr>
        <p:blipFill>
          <a:blip r:embed="rId4"/>
          <a:stretch>
            <a:fillRect/>
          </a:stretch>
        </p:blipFill>
        <p:spPr>
          <a:xfrm>
            <a:off x="6488203" y="1060538"/>
            <a:ext cx="2124072" cy="3022424"/>
          </a:xfrm>
          <a:prstGeom prst="rect">
            <a:avLst/>
          </a:prstGeom>
        </p:spPr>
      </p:pic>
      <p:cxnSp>
        <p:nvCxnSpPr>
          <p:cNvPr id="3" name="Conector recto de flecha 2">
            <a:extLst>
              <a:ext uri="{FF2B5EF4-FFF2-40B4-BE49-F238E27FC236}">
                <a16:creationId xmlns:a16="http://schemas.microsoft.com/office/drawing/2014/main" id="{52B98DE1-C2C8-44D3-B32A-4CF1211E92E6}"/>
              </a:ext>
            </a:extLst>
          </p:cNvPr>
          <p:cNvCxnSpPr/>
          <p:nvPr/>
        </p:nvCxnSpPr>
        <p:spPr>
          <a:xfrm flipV="1">
            <a:off x="5707380" y="3185160"/>
            <a:ext cx="1842859" cy="61722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5355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12035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Asociando el repositorio remoto con el repositorio local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29</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1288738"/>
            <a:ext cx="3938400" cy="2858462"/>
          </a:xfrm>
          <a:prstGeom prst="rect">
            <a:avLst/>
          </a:prstGeom>
          <a:noFill/>
          <a:ln>
            <a:noFill/>
          </a:ln>
        </p:spPr>
        <p:txBody>
          <a:bodyPr spcFirstLastPara="1" wrap="square" lIns="91425" tIns="91425" rIns="91425" bIns="91425" anchor="t" anchorCtr="0">
            <a:noAutofit/>
          </a:bodyPr>
          <a:lstStyle/>
          <a:p>
            <a:r>
              <a:rPr lang="es-ES" sz="1600" dirty="0"/>
              <a:t>Una vez hagamos nos autentificamos en GitHub, podremos ver que:</a:t>
            </a:r>
          </a:p>
          <a:p>
            <a:r>
              <a:rPr lang="es-ES" sz="1600" dirty="0"/>
              <a:t>Tenemos el </a:t>
            </a:r>
            <a:r>
              <a:rPr lang="es-ES" sz="1600" dirty="0" err="1"/>
              <a:t>push</a:t>
            </a:r>
            <a:r>
              <a:rPr lang="es-ES" sz="1600" dirty="0"/>
              <a:t> realizado, por lo que los cambios ya deben aparecer en el repositorio remoto.</a:t>
            </a:r>
          </a:p>
          <a:p>
            <a:r>
              <a:rPr lang="es-ES" sz="1600" dirty="0"/>
              <a:t>Y además tenemos el repositorio remoto configurado.</a:t>
            </a:r>
          </a:p>
          <a:p>
            <a:pPr marL="101600" indent="0">
              <a:buNone/>
            </a:pPr>
            <a:endParaRPr lang="es-ES" sz="2000" dirty="0"/>
          </a:p>
        </p:txBody>
      </p:sp>
      <p:pic>
        <p:nvPicPr>
          <p:cNvPr id="14" name="Imagen 13">
            <a:extLst>
              <a:ext uri="{FF2B5EF4-FFF2-40B4-BE49-F238E27FC236}">
                <a16:creationId xmlns:a16="http://schemas.microsoft.com/office/drawing/2014/main" id="{6DBC081E-701D-43ED-A383-249CA1595183}"/>
              </a:ext>
            </a:extLst>
          </p:cNvPr>
          <p:cNvPicPr>
            <a:picLocks noChangeAspect="1"/>
          </p:cNvPicPr>
          <p:nvPr/>
        </p:nvPicPr>
        <p:blipFill>
          <a:blip r:embed="rId3"/>
          <a:stretch>
            <a:fillRect/>
          </a:stretch>
        </p:blipFill>
        <p:spPr>
          <a:xfrm>
            <a:off x="4226662" y="667715"/>
            <a:ext cx="4686300" cy="3808069"/>
          </a:xfrm>
          <a:prstGeom prst="rect">
            <a:avLst/>
          </a:prstGeom>
        </p:spPr>
      </p:pic>
    </p:spTree>
    <p:extLst>
      <p:ext uri="{BB962C8B-B14F-4D97-AF65-F5344CB8AC3E}">
        <p14:creationId xmlns:p14="http://schemas.microsoft.com/office/powerpoint/2010/main" val="282958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785786" y="447040"/>
            <a:ext cx="6000792" cy="76365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Beneficios de GIT</a:t>
            </a:r>
            <a:endParaRPr u="sng" dirty="0"/>
          </a:p>
        </p:txBody>
      </p:sp>
      <p:sp>
        <p:nvSpPr>
          <p:cNvPr id="132" name="Google Shape;132;p5"/>
          <p:cNvSpPr txBox="1">
            <a:spLocks noGrp="1"/>
          </p:cNvSpPr>
          <p:nvPr>
            <p:ph type="body" idx="1"/>
          </p:nvPr>
        </p:nvSpPr>
        <p:spPr>
          <a:xfrm>
            <a:off x="396241" y="1210692"/>
            <a:ext cx="8145362" cy="3412108"/>
          </a:xfrm>
          <a:prstGeom prst="rect">
            <a:avLst/>
          </a:prstGeom>
          <a:noFill/>
          <a:ln>
            <a:noFill/>
          </a:ln>
        </p:spPr>
        <p:txBody>
          <a:bodyPr spcFirstLastPara="1" wrap="square" lIns="91425" tIns="91425" rIns="91425" bIns="91425" anchor="t" anchorCtr="0">
            <a:noAutofit/>
          </a:bodyPr>
          <a:lstStyle/>
          <a:p>
            <a:r>
              <a:rPr lang="es-ES" sz="2400" dirty="0"/>
              <a:t>Nos facilita que varias personas puedan trabajar con un mismo proyecto.</a:t>
            </a:r>
            <a:endParaRPr lang="es-ES" sz="2200" dirty="0"/>
          </a:p>
          <a:p>
            <a:r>
              <a:rPr lang="es-ES" sz="2200" dirty="0"/>
              <a:t>Revertir los cambios realizados es un “</a:t>
            </a:r>
            <a:r>
              <a:rPr lang="es-ES" sz="2200" dirty="0" err="1"/>
              <a:t>snapshot</a:t>
            </a:r>
            <a:r>
              <a:rPr lang="es-ES" sz="2200" dirty="0"/>
              <a:t>” (captura del estado del proyecto actual). Ya que GIT es una especie de máquina del tiempo.</a:t>
            </a:r>
          </a:p>
          <a:p>
            <a:r>
              <a:rPr lang="es-ES" sz="2200" dirty="0"/>
              <a:t>Nos proporciona un registro mediante al que podemos  ver quién y cuando ha realizado un cierto cambio.</a:t>
            </a:r>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spTree>
    <p:extLst>
      <p:ext uri="{BB962C8B-B14F-4D97-AF65-F5344CB8AC3E}">
        <p14:creationId xmlns:p14="http://schemas.microsoft.com/office/powerpoint/2010/main" val="387336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12035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Asociando el repositorio remoto con el repositorio local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30</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1288738"/>
            <a:ext cx="2188800" cy="832339"/>
          </a:xfrm>
          <a:prstGeom prst="rect">
            <a:avLst/>
          </a:prstGeom>
          <a:noFill/>
          <a:ln>
            <a:noFill/>
          </a:ln>
        </p:spPr>
        <p:txBody>
          <a:bodyPr spcFirstLastPara="1" wrap="square" lIns="91425" tIns="91425" rIns="91425" bIns="91425" anchor="t" anchorCtr="0">
            <a:noAutofit/>
          </a:bodyPr>
          <a:lstStyle/>
          <a:p>
            <a:r>
              <a:rPr lang="es-ES" sz="1600" dirty="0"/>
              <a:t>Si vamos a </a:t>
            </a:r>
            <a:r>
              <a:rPr lang="es-ES" sz="1600" dirty="0" err="1"/>
              <a:t>Github</a:t>
            </a:r>
            <a:r>
              <a:rPr lang="es-ES" sz="1600" dirty="0"/>
              <a:t>  podemos ver que tenemos un </a:t>
            </a:r>
            <a:r>
              <a:rPr lang="es-ES" sz="1600" dirty="0" err="1"/>
              <a:t>snapshot</a:t>
            </a:r>
            <a:r>
              <a:rPr lang="es-ES" sz="1600" dirty="0"/>
              <a:t> (</a:t>
            </a:r>
            <a:r>
              <a:rPr lang="es-ES" sz="1600" dirty="0" err="1"/>
              <a:t>commit</a:t>
            </a:r>
            <a:r>
              <a:rPr lang="es-ES" sz="1600" dirty="0"/>
              <a:t>) realizado en el repositorio remoto. Concretamente en la rama </a:t>
            </a:r>
            <a:r>
              <a:rPr lang="es-ES" sz="1600" dirty="0" err="1"/>
              <a:t>Main</a:t>
            </a:r>
            <a:r>
              <a:rPr lang="es-ES" sz="1600" dirty="0"/>
              <a:t>:</a:t>
            </a:r>
          </a:p>
          <a:p>
            <a:pPr marL="101600" indent="0">
              <a:buNone/>
            </a:pPr>
            <a:endParaRPr lang="es-ES" sz="2000" dirty="0"/>
          </a:p>
        </p:txBody>
      </p:sp>
      <p:grpSp>
        <p:nvGrpSpPr>
          <p:cNvPr id="5" name="Grupo 4">
            <a:extLst>
              <a:ext uri="{FF2B5EF4-FFF2-40B4-BE49-F238E27FC236}">
                <a16:creationId xmlns:a16="http://schemas.microsoft.com/office/drawing/2014/main" id="{961CC86D-1F92-4A96-B04F-7E037732F138}"/>
              </a:ext>
            </a:extLst>
          </p:cNvPr>
          <p:cNvGrpSpPr/>
          <p:nvPr/>
        </p:nvGrpSpPr>
        <p:grpSpPr>
          <a:xfrm>
            <a:off x="4088100" y="787417"/>
            <a:ext cx="5133600" cy="2461382"/>
            <a:chOff x="4088100" y="787417"/>
            <a:chExt cx="5133600" cy="2461382"/>
          </a:xfrm>
        </p:grpSpPr>
        <p:pic>
          <p:nvPicPr>
            <p:cNvPr id="12" name="Imagen 11">
              <a:extLst>
                <a:ext uri="{FF2B5EF4-FFF2-40B4-BE49-F238E27FC236}">
                  <a16:creationId xmlns:a16="http://schemas.microsoft.com/office/drawing/2014/main" id="{C5840AED-92B7-475D-A97C-9AC1FCFAA65D}"/>
                </a:ext>
              </a:extLst>
            </p:cNvPr>
            <p:cNvPicPr>
              <a:picLocks noChangeAspect="1"/>
            </p:cNvPicPr>
            <p:nvPr/>
          </p:nvPicPr>
          <p:blipFill>
            <a:blip r:embed="rId3"/>
            <a:stretch>
              <a:fillRect/>
            </a:stretch>
          </p:blipFill>
          <p:spPr>
            <a:xfrm>
              <a:off x="4088100" y="787417"/>
              <a:ext cx="5133600" cy="2461382"/>
            </a:xfrm>
            <a:prstGeom prst="rect">
              <a:avLst/>
            </a:prstGeom>
          </p:spPr>
        </p:pic>
        <p:sp>
          <p:nvSpPr>
            <p:cNvPr id="2" name="Rectángulo 1">
              <a:extLst>
                <a:ext uri="{FF2B5EF4-FFF2-40B4-BE49-F238E27FC236}">
                  <a16:creationId xmlns:a16="http://schemas.microsoft.com/office/drawing/2014/main" id="{DAAD8A38-056A-4CFA-93A7-117176A1A74D}"/>
                </a:ext>
              </a:extLst>
            </p:cNvPr>
            <p:cNvSpPr/>
            <p:nvPr/>
          </p:nvSpPr>
          <p:spPr>
            <a:xfrm>
              <a:off x="6991200" y="2054415"/>
              <a:ext cx="504000" cy="185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 name="Grupo 6">
            <a:extLst>
              <a:ext uri="{FF2B5EF4-FFF2-40B4-BE49-F238E27FC236}">
                <a16:creationId xmlns:a16="http://schemas.microsoft.com/office/drawing/2014/main" id="{BF388018-E18E-470E-A8FB-600FBD40D5BD}"/>
              </a:ext>
            </a:extLst>
          </p:cNvPr>
          <p:cNvGrpSpPr/>
          <p:nvPr/>
        </p:nvGrpSpPr>
        <p:grpSpPr>
          <a:xfrm>
            <a:off x="3700799" y="3323554"/>
            <a:ext cx="5300349" cy="839612"/>
            <a:chOff x="3700799" y="3323554"/>
            <a:chExt cx="5300349" cy="839612"/>
          </a:xfrm>
        </p:grpSpPr>
        <p:pic>
          <p:nvPicPr>
            <p:cNvPr id="4" name="Imagen 3">
              <a:extLst>
                <a:ext uri="{FF2B5EF4-FFF2-40B4-BE49-F238E27FC236}">
                  <a16:creationId xmlns:a16="http://schemas.microsoft.com/office/drawing/2014/main" id="{1F335C79-35BE-44D8-B1A5-3FFE7EEFB402}"/>
                </a:ext>
              </a:extLst>
            </p:cNvPr>
            <p:cNvPicPr>
              <a:picLocks noChangeAspect="1"/>
            </p:cNvPicPr>
            <p:nvPr/>
          </p:nvPicPr>
          <p:blipFill>
            <a:blip r:embed="rId4"/>
            <a:stretch>
              <a:fillRect/>
            </a:stretch>
          </p:blipFill>
          <p:spPr>
            <a:xfrm>
              <a:off x="3700799" y="3323554"/>
              <a:ext cx="5300349" cy="839612"/>
            </a:xfrm>
            <a:prstGeom prst="rect">
              <a:avLst/>
            </a:prstGeom>
          </p:spPr>
        </p:pic>
        <p:sp>
          <p:nvSpPr>
            <p:cNvPr id="6" name="Rectángulo 5">
              <a:extLst>
                <a:ext uri="{FF2B5EF4-FFF2-40B4-BE49-F238E27FC236}">
                  <a16:creationId xmlns:a16="http://schemas.microsoft.com/office/drawing/2014/main" id="{2D621BB7-6EEA-4A62-B404-EA9AFA6BDE01}"/>
                </a:ext>
              </a:extLst>
            </p:cNvPr>
            <p:cNvSpPr/>
            <p:nvPr/>
          </p:nvSpPr>
          <p:spPr>
            <a:xfrm>
              <a:off x="3938400" y="3794400"/>
              <a:ext cx="4999860" cy="295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14" name="Conector recto de flecha 13">
            <a:extLst>
              <a:ext uri="{FF2B5EF4-FFF2-40B4-BE49-F238E27FC236}">
                <a16:creationId xmlns:a16="http://schemas.microsoft.com/office/drawing/2014/main" id="{CB10D230-C3E7-40BB-B4CB-42D6A52A2E4C}"/>
              </a:ext>
            </a:extLst>
          </p:cNvPr>
          <p:cNvCxnSpPr>
            <a:cxnSpLocks/>
            <a:stCxn id="2" idx="1"/>
          </p:cNvCxnSpPr>
          <p:nvPr/>
        </p:nvCxnSpPr>
        <p:spPr>
          <a:xfrm flipH="1">
            <a:off x="6487200" y="2146961"/>
            <a:ext cx="504000" cy="164743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5531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pull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31</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4246018" cy="1408277"/>
          </a:xfrm>
          <a:prstGeom prst="rect">
            <a:avLst/>
          </a:prstGeom>
          <a:noFill/>
          <a:ln>
            <a:noFill/>
          </a:ln>
        </p:spPr>
        <p:txBody>
          <a:bodyPr spcFirstLastPara="1" wrap="square" lIns="91425" tIns="91425" rIns="91425" bIns="91425" anchor="t" anchorCtr="0">
            <a:noAutofit/>
          </a:bodyPr>
          <a:lstStyle/>
          <a:p>
            <a:r>
              <a:rPr lang="es-ES" sz="1600" dirty="0"/>
              <a:t>Ahora que el repositorio está en la nube, (en el caso de trabajar con varias personas) es posible que algún compañero que tenga permisos realicé una modificación en el código del proyecto y realicé una subida. Lo que puede suponer que nuestro repositorio no este actualizado. Nosotros lo vamos a hacer de una forma poco elegante directamente desde Git para ver lo que hace </a:t>
            </a:r>
            <a:r>
              <a:rPr lang="es-ES" sz="1600" dirty="0" err="1"/>
              <a:t>git</a:t>
            </a:r>
            <a:r>
              <a:rPr lang="es-ES" sz="1600" dirty="0"/>
              <a:t> </a:t>
            </a:r>
            <a:r>
              <a:rPr lang="es-ES" sz="1600" dirty="0" err="1"/>
              <a:t>pull</a:t>
            </a:r>
            <a:r>
              <a:rPr lang="es-ES" sz="1600" dirty="0"/>
              <a:t>:</a:t>
            </a:r>
          </a:p>
        </p:txBody>
      </p:sp>
      <p:pic>
        <p:nvPicPr>
          <p:cNvPr id="8" name="Imagen 7">
            <a:extLst>
              <a:ext uri="{FF2B5EF4-FFF2-40B4-BE49-F238E27FC236}">
                <a16:creationId xmlns:a16="http://schemas.microsoft.com/office/drawing/2014/main" id="{B039CD07-578F-4BC8-A14A-B8399FAD82BE}"/>
              </a:ext>
            </a:extLst>
          </p:cNvPr>
          <p:cNvPicPr>
            <a:picLocks noChangeAspect="1"/>
          </p:cNvPicPr>
          <p:nvPr/>
        </p:nvPicPr>
        <p:blipFill>
          <a:blip r:embed="rId3"/>
          <a:stretch>
            <a:fillRect/>
          </a:stretch>
        </p:blipFill>
        <p:spPr>
          <a:xfrm>
            <a:off x="1073351" y="3347378"/>
            <a:ext cx="3217295" cy="962738"/>
          </a:xfrm>
          <a:prstGeom prst="rect">
            <a:avLst/>
          </a:prstGeom>
        </p:spPr>
      </p:pic>
      <p:pic>
        <p:nvPicPr>
          <p:cNvPr id="10" name="Imagen 9">
            <a:extLst>
              <a:ext uri="{FF2B5EF4-FFF2-40B4-BE49-F238E27FC236}">
                <a16:creationId xmlns:a16="http://schemas.microsoft.com/office/drawing/2014/main" id="{3863308F-C65F-44EF-97ED-88B7209753CA}"/>
              </a:ext>
            </a:extLst>
          </p:cNvPr>
          <p:cNvPicPr>
            <a:picLocks noChangeAspect="1"/>
          </p:cNvPicPr>
          <p:nvPr/>
        </p:nvPicPr>
        <p:blipFill>
          <a:blip r:embed="rId4"/>
          <a:stretch>
            <a:fillRect/>
          </a:stretch>
        </p:blipFill>
        <p:spPr>
          <a:xfrm>
            <a:off x="4954198" y="3526946"/>
            <a:ext cx="4097976" cy="883090"/>
          </a:xfrm>
          <a:prstGeom prst="rect">
            <a:avLst/>
          </a:prstGeom>
        </p:spPr>
      </p:pic>
      <p:pic>
        <p:nvPicPr>
          <p:cNvPr id="15" name="Imagen 14">
            <a:extLst>
              <a:ext uri="{FF2B5EF4-FFF2-40B4-BE49-F238E27FC236}">
                <a16:creationId xmlns:a16="http://schemas.microsoft.com/office/drawing/2014/main" id="{A24A3934-5C03-46A0-92B1-FB88C2E63F9D}"/>
              </a:ext>
            </a:extLst>
          </p:cNvPr>
          <p:cNvPicPr>
            <a:picLocks noChangeAspect="1"/>
          </p:cNvPicPr>
          <p:nvPr/>
        </p:nvPicPr>
        <p:blipFill>
          <a:blip r:embed="rId5"/>
          <a:stretch>
            <a:fillRect/>
          </a:stretch>
        </p:blipFill>
        <p:spPr>
          <a:xfrm>
            <a:off x="4897982" y="126510"/>
            <a:ext cx="4246018" cy="3325372"/>
          </a:xfrm>
          <a:prstGeom prst="rect">
            <a:avLst/>
          </a:prstGeom>
        </p:spPr>
      </p:pic>
      <p:cxnSp>
        <p:nvCxnSpPr>
          <p:cNvPr id="18" name="Conector recto de flecha 17">
            <a:extLst>
              <a:ext uri="{FF2B5EF4-FFF2-40B4-BE49-F238E27FC236}">
                <a16:creationId xmlns:a16="http://schemas.microsoft.com/office/drawing/2014/main" id="{AE0C7616-1A3E-40B2-ABCB-3E9D56163A24}"/>
              </a:ext>
            </a:extLst>
          </p:cNvPr>
          <p:cNvCxnSpPr/>
          <p:nvPr/>
        </p:nvCxnSpPr>
        <p:spPr>
          <a:xfrm>
            <a:off x="1548000" y="3828747"/>
            <a:ext cx="7160199" cy="41925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Rectángulo 18">
            <a:extLst>
              <a:ext uri="{FF2B5EF4-FFF2-40B4-BE49-F238E27FC236}">
                <a16:creationId xmlns:a16="http://schemas.microsoft.com/office/drawing/2014/main" id="{77580DD4-A9A7-4212-A0FA-BF4CDA15CBA2}"/>
              </a:ext>
            </a:extLst>
          </p:cNvPr>
          <p:cNvSpPr/>
          <p:nvPr/>
        </p:nvSpPr>
        <p:spPr>
          <a:xfrm>
            <a:off x="5011200" y="1260000"/>
            <a:ext cx="2138400" cy="8610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w="28575">
                <a:solidFill>
                  <a:schemeClr val="tx1"/>
                </a:solidFill>
              </a:ln>
            </a:endParaRPr>
          </a:p>
        </p:txBody>
      </p:sp>
      <p:cxnSp>
        <p:nvCxnSpPr>
          <p:cNvPr id="21" name="Conector recto de flecha 20">
            <a:extLst>
              <a:ext uri="{FF2B5EF4-FFF2-40B4-BE49-F238E27FC236}">
                <a16:creationId xmlns:a16="http://schemas.microsoft.com/office/drawing/2014/main" id="{C2EA2476-4402-4D4C-A30C-8ECB7936912C}"/>
              </a:ext>
            </a:extLst>
          </p:cNvPr>
          <p:cNvCxnSpPr/>
          <p:nvPr/>
        </p:nvCxnSpPr>
        <p:spPr>
          <a:xfrm flipH="1" flipV="1">
            <a:off x="6876000" y="2137835"/>
            <a:ext cx="1951200" cy="208451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Conector recto de flecha 22">
            <a:extLst>
              <a:ext uri="{FF2B5EF4-FFF2-40B4-BE49-F238E27FC236}">
                <a16:creationId xmlns:a16="http://schemas.microsoft.com/office/drawing/2014/main" id="{A288E758-B667-4BD2-9B88-517B20787D02}"/>
              </a:ext>
            </a:extLst>
          </p:cNvPr>
          <p:cNvCxnSpPr/>
          <p:nvPr/>
        </p:nvCxnSpPr>
        <p:spPr>
          <a:xfrm flipH="1">
            <a:off x="5760000" y="2137835"/>
            <a:ext cx="1116000" cy="115899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220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pull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32</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8342022" cy="1408277"/>
          </a:xfrm>
          <a:prstGeom prst="rect">
            <a:avLst/>
          </a:prstGeom>
          <a:noFill/>
          <a:ln>
            <a:noFill/>
          </a:ln>
        </p:spPr>
        <p:txBody>
          <a:bodyPr spcFirstLastPara="1" wrap="square" lIns="91425" tIns="91425" rIns="91425" bIns="91425" anchor="t" anchorCtr="0">
            <a:noAutofit/>
          </a:bodyPr>
          <a:lstStyle/>
          <a:p>
            <a:r>
              <a:rPr lang="es-ES" sz="1400" dirty="0"/>
              <a:t>Si nos fijamos, actualmente tenemos dos </a:t>
            </a:r>
            <a:r>
              <a:rPr lang="es-ES" sz="1400" dirty="0" err="1"/>
              <a:t>commits</a:t>
            </a:r>
            <a:r>
              <a:rPr lang="es-ES" sz="1400" dirty="0"/>
              <a:t> en el repositorio remoto y nosotros solamente 1 en nuestro repositorio. Por lo que tenemos que actualizar el repositorio utilizando </a:t>
            </a:r>
            <a:r>
              <a:rPr lang="es-ES" sz="1400" dirty="0" err="1"/>
              <a:t>git</a:t>
            </a:r>
            <a:r>
              <a:rPr lang="es-ES" sz="1400" dirty="0"/>
              <a:t> </a:t>
            </a:r>
            <a:r>
              <a:rPr lang="es-ES" sz="1400" dirty="0" err="1"/>
              <a:t>pull</a:t>
            </a:r>
            <a:r>
              <a:rPr lang="es-ES" sz="1400" dirty="0"/>
              <a:t>:</a:t>
            </a:r>
          </a:p>
        </p:txBody>
      </p:sp>
      <p:pic>
        <p:nvPicPr>
          <p:cNvPr id="14" name="Imagen 13">
            <a:extLst>
              <a:ext uri="{FF2B5EF4-FFF2-40B4-BE49-F238E27FC236}">
                <a16:creationId xmlns:a16="http://schemas.microsoft.com/office/drawing/2014/main" id="{C64C2B7B-1158-44E3-9112-C6D0015C561C}"/>
              </a:ext>
            </a:extLst>
          </p:cNvPr>
          <p:cNvPicPr>
            <a:picLocks noChangeAspect="1"/>
          </p:cNvPicPr>
          <p:nvPr/>
        </p:nvPicPr>
        <p:blipFill>
          <a:blip r:embed="rId3"/>
          <a:stretch>
            <a:fillRect/>
          </a:stretch>
        </p:blipFill>
        <p:spPr>
          <a:xfrm>
            <a:off x="75588" y="1277820"/>
            <a:ext cx="4671997" cy="3036798"/>
          </a:xfrm>
          <a:prstGeom prst="rect">
            <a:avLst/>
          </a:prstGeom>
        </p:spPr>
      </p:pic>
      <p:pic>
        <p:nvPicPr>
          <p:cNvPr id="4" name="Imagen 3">
            <a:extLst>
              <a:ext uri="{FF2B5EF4-FFF2-40B4-BE49-F238E27FC236}">
                <a16:creationId xmlns:a16="http://schemas.microsoft.com/office/drawing/2014/main" id="{670F2C6F-73A5-42BA-A244-47A7E051020B}"/>
              </a:ext>
            </a:extLst>
          </p:cNvPr>
          <p:cNvPicPr>
            <a:picLocks noChangeAspect="1"/>
          </p:cNvPicPr>
          <p:nvPr/>
        </p:nvPicPr>
        <p:blipFill>
          <a:blip r:embed="rId4"/>
          <a:stretch>
            <a:fillRect/>
          </a:stretch>
        </p:blipFill>
        <p:spPr>
          <a:xfrm>
            <a:off x="4823173" y="1529281"/>
            <a:ext cx="4208732" cy="2394719"/>
          </a:xfrm>
          <a:prstGeom prst="rect">
            <a:avLst/>
          </a:prstGeom>
        </p:spPr>
      </p:pic>
    </p:spTree>
    <p:extLst>
      <p:ext uri="{BB962C8B-B14F-4D97-AF65-F5344CB8AC3E}">
        <p14:creationId xmlns:p14="http://schemas.microsoft.com/office/powerpoint/2010/main" val="674364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pull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33</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8342022" cy="1408277"/>
          </a:xfrm>
          <a:prstGeom prst="rect">
            <a:avLst/>
          </a:prstGeom>
          <a:noFill/>
          <a:ln>
            <a:noFill/>
          </a:ln>
        </p:spPr>
        <p:txBody>
          <a:bodyPr spcFirstLastPara="1" wrap="square" lIns="91425" tIns="91425" rIns="91425" bIns="91425" anchor="t" anchorCtr="0">
            <a:noAutofit/>
          </a:bodyPr>
          <a:lstStyle/>
          <a:p>
            <a:r>
              <a:rPr lang="es-ES" sz="1400" dirty="0"/>
              <a:t>Si abrimos el fichero ahora, podemos ver que tiene la estructura básica de un HTML: </a:t>
            </a:r>
          </a:p>
        </p:txBody>
      </p:sp>
      <p:pic>
        <p:nvPicPr>
          <p:cNvPr id="3" name="Imagen 2">
            <a:extLst>
              <a:ext uri="{FF2B5EF4-FFF2-40B4-BE49-F238E27FC236}">
                <a16:creationId xmlns:a16="http://schemas.microsoft.com/office/drawing/2014/main" id="{06BD5C73-FA18-4B8B-8666-0C671DE8D32B}"/>
              </a:ext>
            </a:extLst>
          </p:cNvPr>
          <p:cNvPicPr>
            <a:picLocks noChangeAspect="1"/>
          </p:cNvPicPr>
          <p:nvPr/>
        </p:nvPicPr>
        <p:blipFill>
          <a:blip r:embed="rId3"/>
          <a:stretch>
            <a:fillRect/>
          </a:stretch>
        </p:blipFill>
        <p:spPr>
          <a:xfrm>
            <a:off x="801978" y="1028661"/>
            <a:ext cx="7648575" cy="3381375"/>
          </a:xfrm>
          <a:prstGeom prst="rect">
            <a:avLst/>
          </a:prstGeom>
        </p:spPr>
      </p:pic>
      <p:pic>
        <p:nvPicPr>
          <p:cNvPr id="12" name="Imagen 11">
            <a:extLst>
              <a:ext uri="{FF2B5EF4-FFF2-40B4-BE49-F238E27FC236}">
                <a16:creationId xmlns:a16="http://schemas.microsoft.com/office/drawing/2014/main" id="{420C8C01-A72E-4AE7-84F7-46BA5FBE7C68}"/>
              </a:ext>
            </a:extLst>
          </p:cNvPr>
          <p:cNvPicPr>
            <a:picLocks noChangeAspect="1"/>
          </p:cNvPicPr>
          <p:nvPr/>
        </p:nvPicPr>
        <p:blipFill rotWithShape="1">
          <a:blip r:embed="rId4"/>
          <a:srcRect t="22383"/>
          <a:stretch/>
        </p:blipFill>
        <p:spPr>
          <a:xfrm>
            <a:off x="5426" y="4525236"/>
            <a:ext cx="8342023" cy="606954"/>
          </a:xfrm>
          <a:prstGeom prst="rect">
            <a:avLst/>
          </a:prstGeom>
        </p:spPr>
      </p:pic>
    </p:spTree>
    <p:extLst>
      <p:ext uri="{BB962C8B-B14F-4D97-AF65-F5344CB8AC3E}">
        <p14:creationId xmlns:p14="http://schemas.microsoft.com/office/powerpoint/2010/main" val="1135599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clone</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34</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9052174" cy="1408277"/>
          </a:xfrm>
          <a:prstGeom prst="rect">
            <a:avLst/>
          </a:prstGeom>
          <a:noFill/>
          <a:ln>
            <a:noFill/>
          </a:ln>
        </p:spPr>
        <p:txBody>
          <a:bodyPr spcFirstLastPara="1" wrap="square" lIns="91425" tIns="91425" rIns="91425" bIns="91425" anchor="t" anchorCtr="0">
            <a:noAutofit/>
          </a:bodyPr>
          <a:lstStyle/>
          <a:p>
            <a:r>
              <a:rPr lang="es-ES" sz="1400" dirty="0"/>
              <a:t>Otra manera de trabajar con un proyecto, es directamente clonando el repositorio. Inclusive muchos desarrolladores cuando empiezan un proyecto desde 0 suelen crear el repositorio en GitHub y posteriormente clonarlo ya que estará listo para trabajar con él.</a:t>
            </a:r>
          </a:p>
          <a:p>
            <a:endParaRPr lang="es-ES" sz="1400" dirty="0"/>
          </a:p>
        </p:txBody>
      </p:sp>
      <p:pic>
        <p:nvPicPr>
          <p:cNvPr id="4" name="Imagen 3">
            <a:extLst>
              <a:ext uri="{FF2B5EF4-FFF2-40B4-BE49-F238E27FC236}">
                <a16:creationId xmlns:a16="http://schemas.microsoft.com/office/drawing/2014/main" id="{1A6C508E-265A-40B1-9D55-390E9075D150}"/>
              </a:ext>
            </a:extLst>
          </p:cNvPr>
          <p:cNvPicPr>
            <a:picLocks noChangeAspect="1"/>
          </p:cNvPicPr>
          <p:nvPr/>
        </p:nvPicPr>
        <p:blipFill>
          <a:blip r:embed="rId3"/>
          <a:stretch>
            <a:fillRect/>
          </a:stretch>
        </p:blipFill>
        <p:spPr>
          <a:xfrm>
            <a:off x="157476" y="1569600"/>
            <a:ext cx="6313550" cy="2120436"/>
          </a:xfrm>
          <a:prstGeom prst="rect">
            <a:avLst/>
          </a:prstGeom>
        </p:spPr>
      </p:pic>
      <p:pic>
        <p:nvPicPr>
          <p:cNvPr id="6" name="Imagen 5">
            <a:extLst>
              <a:ext uri="{FF2B5EF4-FFF2-40B4-BE49-F238E27FC236}">
                <a16:creationId xmlns:a16="http://schemas.microsoft.com/office/drawing/2014/main" id="{C02E5C76-0488-4823-B9EA-77A8EE5AB562}"/>
              </a:ext>
            </a:extLst>
          </p:cNvPr>
          <p:cNvPicPr>
            <a:picLocks noChangeAspect="1"/>
          </p:cNvPicPr>
          <p:nvPr/>
        </p:nvPicPr>
        <p:blipFill>
          <a:blip r:embed="rId4"/>
          <a:stretch>
            <a:fillRect/>
          </a:stretch>
        </p:blipFill>
        <p:spPr>
          <a:xfrm>
            <a:off x="3509649" y="3305615"/>
            <a:ext cx="5476875" cy="1228725"/>
          </a:xfrm>
          <a:prstGeom prst="rect">
            <a:avLst/>
          </a:prstGeom>
        </p:spPr>
      </p:pic>
    </p:spTree>
    <p:extLst>
      <p:ext uri="{BB962C8B-B14F-4D97-AF65-F5344CB8AC3E}">
        <p14:creationId xmlns:p14="http://schemas.microsoft.com/office/powerpoint/2010/main" val="728443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rtl="0">
              <a:spcBef>
                <a:spcPts val="0"/>
              </a:spcBef>
              <a:spcAft>
                <a:spcPts val="0"/>
              </a:spcAft>
            </a:pPr>
            <a:r>
              <a:rPr lang="es-ES" u="sng" dirty="0"/>
              <a:t>GIT "File status </a:t>
            </a:r>
            <a:r>
              <a:rPr lang="es-ES" u="sng" dirty="0" err="1"/>
              <a:t>Lifecycle</a:t>
            </a:r>
            <a:r>
              <a:rPr lang="es-ES" u="sng" dirty="0"/>
              <a:t>"</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35</a:t>
            </a:fld>
            <a:endParaRPr/>
          </a:p>
        </p:txBody>
      </p:sp>
      <p:pic>
        <p:nvPicPr>
          <p:cNvPr id="2050" name="Picture 2">
            <a:extLst>
              <a:ext uri="{FF2B5EF4-FFF2-40B4-BE49-F238E27FC236}">
                <a16:creationId xmlns:a16="http://schemas.microsoft.com/office/drawing/2014/main" id="{F698C348-1F61-403B-865A-ACD6BB44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914400"/>
            <a:ext cx="61912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014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rtl="0">
              <a:spcBef>
                <a:spcPts val="0"/>
              </a:spcBef>
              <a:spcAft>
                <a:spcPts val="0"/>
              </a:spcAft>
            </a:pPr>
            <a:r>
              <a:rPr lang="es-ES" u="sng" dirty="0"/>
              <a:t>GIT "File status </a:t>
            </a:r>
            <a:r>
              <a:rPr lang="es-ES" u="sng" dirty="0" err="1"/>
              <a:t>Lifecycle</a:t>
            </a:r>
            <a:r>
              <a:rPr lang="es-ES" u="sng" dirty="0"/>
              <a:t>"</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36</a:t>
            </a:fld>
            <a:endParaRPr/>
          </a:p>
        </p:txBody>
      </p:sp>
      <p:pic>
        <p:nvPicPr>
          <p:cNvPr id="1026" name="Picture 2">
            <a:extLst>
              <a:ext uri="{FF2B5EF4-FFF2-40B4-BE49-F238E27FC236}">
                <a16:creationId xmlns:a16="http://schemas.microsoft.com/office/drawing/2014/main" id="{F9908EDA-647B-4718-AD45-7E6CCEA78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 y="708218"/>
            <a:ext cx="2544660" cy="1663154"/>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E90BC7BC-FB57-4939-B29A-28192F2CA205}"/>
              </a:ext>
            </a:extLst>
          </p:cNvPr>
          <p:cNvPicPr>
            <a:picLocks noChangeAspect="1"/>
          </p:cNvPicPr>
          <p:nvPr/>
        </p:nvPicPr>
        <p:blipFill>
          <a:blip r:embed="rId4"/>
          <a:stretch>
            <a:fillRect/>
          </a:stretch>
        </p:blipFill>
        <p:spPr>
          <a:xfrm>
            <a:off x="3178260" y="1016982"/>
            <a:ext cx="5760000" cy="1440000"/>
          </a:xfrm>
          <a:prstGeom prst="rect">
            <a:avLst/>
          </a:prstGeom>
        </p:spPr>
      </p:pic>
      <p:pic>
        <p:nvPicPr>
          <p:cNvPr id="14" name="Imagen 13">
            <a:extLst>
              <a:ext uri="{FF2B5EF4-FFF2-40B4-BE49-F238E27FC236}">
                <a16:creationId xmlns:a16="http://schemas.microsoft.com/office/drawing/2014/main" id="{B7CF5881-58B3-4B09-96E7-4F7EED1E1363}"/>
              </a:ext>
            </a:extLst>
          </p:cNvPr>
          <p:cNvPicPr>
            <a:picLocks noChangeAspect="1"/>
          </p:cNvPicPr>
          <p:nvPr/>
        </p:nvPicPr>
        <p:blipFill rotWithShape="1">
          <a:blip r:embed="rId5"/>
          <a:srcRect t="17242"/>
          <a:stretch/>
        </p:blipFill>
        <p:spPr>
          <a:xfrm>
            <a:off x="531725" y="2830818"/>
            <a:ext cx="3334517" cy="1493608"/>
          </a:xfrm>
          <a:prstGeom prst="rect">
            <a:avLst/>
          </a:prstGeom>
        </p:spPr>
      </p:pic>
      <p:pic>
        <p:nvPicPr>
          <p:cNvPr id="17" name="Imagen 16">
            <a:extLst>
              <a:ext uri="{FF2B5EF4-FFF2-40B4-BE49-F238E27FC236}">
                <a16:creationId xmlns:a16="http://schemas.microsoft.com/office/drawing/2014/main" id="{70A32441-2EB1-4B17-86B4-541567E719F7}"/>
              </a:ext>
            </a:extLst>
          </p:cNvPr>
          <p:cNvPicPr>
            <a:picLocks noChangeAspect="1"/>
          </p:cNvPicPr>
          <p:nvPr/>
        </p:nvPicPr>
        <p:blipFill>
          <a:blip r:embed="rId6"/>
          <a:stretch>
            <a:fillRect/>
          </a:stretch>
        </p:blipFill>
        <p:spPr>
          <a:xfrm>
            <a:off x="5358129" y="2801905"/>
            <a:ext cx="3350070" cy="1548568"/>
          </a:xfrm>
          <a:prstGeom prst="rect">
            <a:avLst/>
          </a:prstGeom>
        </p:spPr>
      </p:pic>
      <p:sp>
        <p:nvSpPr>
          <p:cNvPr id="21" name="CuadroTexto 20">
            <a:extLst>
              <a:ext uri="{FF2B5EF4-FFF2-40B4-BE49-F238E27FC236}">
                <a16:creationId xmlns:a16="http://schemas.microsoft.com/office/drawing/2014/main" id="{D70A45E5-7184-4DFA-95C9-A37F3B4170F2}"/>
              </a:ext>
            </a:extLst>
          </p:cNvPr>
          <p:cNvSpPr txBox="1"/>
          <p:nvPr/>
        </p:nvSpPr>
        <p:spPr>
          <a:xfrm>
            <a:off x="3082800" y="647650"/>
            <a:ext cx="2834640" cy="369332"/>
          </a:xfrm>
          <a:prstGeom prst="rect">
            <a:avLst/>
          </a:prstGeom>
          <a:noFill/>
        </p:spPr>
        <p:txBody>
          <a:bodyPr wrap="square">
            <a:spAutoFit/>
          </a:bodyPr>
          <a:lstStyle/>
          <a:p>
            <a:r>
              <a:rPr lang="es-ES" sz="1800" dirty="0" err="1">
                <a:highlight>
                  <a:srgbClr val="FFFF00"/>
                </a:highlight>
              </a:rPr>
              <a:t>Untracked</a:t>
            </a:r>
            <a:r>
              <a:rPr lang="es-ES" sz="1800" dirty="0">
                <a:highlight>
                  <a:srgbClr val="FFFF00"/>
                </a:highlight>
              </a:rPr>
              <a:t> (no registrado):</a:t>
            </a:r>
          </a:p>
        </p:txBody>
      </p:sp>
      <p:sp>
        <p:nvSpPr>
          <p:cNvPr id="22" name="CuadroTexto 21">
            <a:extLst>
              <a:ext uri="{FF2B5EF4-FFF2-40B4-BE49-F238E27FC236}">
                <a16:creationId xmlns:a16="http://schemas.microsoft.com/office/drawing/2014/main" id="{175DB5F3-4E30-445B-BD25-C69DA5256160}"/>
              </a:ext>
            </a:extLst>
          </p:cNvPr>
          <p:cNvSpPr txBox="1"/>
          <p:nvPr/>
        </p:nvSpPr>
        <p:spPr>
          <a:xfrm>
            <a:off x="435801" y="2501853"/>
            <a:ext cx="3350070" cy="369332"/>
          </a:xfrm>
          <a:prstGeom prst="rect">
            <a:avLst/>
          </a:prstGeom>
          <a:noFill/>
        </p:spPr>
        <p:txBody>
          <a:bodyPr wrap="square">
            <a:spAutoFit/>
          </a:bodyPr>
          <a:lstStyle/>
          <a:p>
            <a:r>
              <a:rPr lang="es-ES" sz="1800" dirty="0" err="1">
                <a:highlight>
                  <a:srgbClr val="FFFF00"/>
                </a:highlight>
              </a:rPr>
              <a:t>Unmodified</a:t>
            </a:r>
            <a:r>
              <a:rPr lang="es-ES" sz="1800" dirty="0">
                <a:highlight>
                  <a:srgbClr val="FFFF00"/>
                </a:highlight>
              </a:rPr>
              <a:t> (no modificado):</a:t>
            </a:r>
          </a:p>
        </p:txBody>
      </p:sp>
      <p:sp>
        <p:nvSpPr>
          <p:cNvPr id="23" name="CuadroTexto 22">
            <a:extLst>
              <a:ext uri="{FF2B5EF4-FFF2-40B4-BE49-F238E27FC236}">
                <a16:creationId xmlns:a16="http://schemas.microsoft.com/office/drawing/2014/main" id="{85B649C4-96BE-46D2-939D-3E9E749F6A61}"/>
              </a:ext>
            </a:extLst>
          </p:cNvPr>
          <p:cNvSpPr txBox="1"/>
          <p:nvPr/>
        </p:nvSpPr>
        <p:spPr>
          <a:xfrm>
            <a:off x="5277758" y="2461635"/>
            <a:ext cx="3350070" cy="369332"/>
          </a:xfrm>
          <a:prstGeom prst="rect">
            <a:avLst/>
          </a:prstGeom>
          <a:noFill/>
        </p:spPr>
        <p:txBody>
          <a:bodyPr wrap="square">
            <a:spAutoFit/>
          </a:bodyPr>
          <a:lstStyle/>
          <a:p>
            <a:r>
              <a:rPr lang="es-ES" sz="1800" dirty="0">
                <a:highlight>
                  <a:srgbClr val="FFFF00"/>
                </a:highlight>
              </a:rPr>
              <a:t>Modificado (modificado):</a:t>
            </a:r>
          </a:p>
        </p:txBody>
      </p:sp>
    </p:spTree>
    <p:extLst>
      <p:ext uri="{BB962C8B-B14F-4D97-AF65-F5344CB8AC3E}">
        <p14:creationId xmlns:p14="http://schemas.microsoft.com/office/powerpoint/2010/main" val="3383965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37</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9052174" cy="1408277"/>
          </a:xfrm>
          <a:prstGeom prst="rect">
            <a:avLst/>
          </a:prstGeom>
          <a:noFill/>
          <a:ln>
            <a:noFill/>
          </a:ln>
        </p:spPr>
        <p:txBody>
          <a:bodyPr spcFirstLastPara="1" wrap="square" lIns="91425" tIns="91425" rIns="91425" bIns="91425" anchor="t" anchorCtr="0">
            <a:noAutofit/>
          </a:bodyPr>
          <a:lstStyle/>
          <a:p>
            <a:r>
              <a:rPr lang="es-ES" sz="1800" dirty="0"/>
              <a:t>Ejercicios de repaso de GIT: </a:t>
            </a:r>
            <a:r>
              <a:rPr lang="es-ES" sz="1800" dirty="0">
                <a:hlinkClick r:id="rId3"/>
              </a:rPr>
              <a:t>https://progate.com/git/</a:t>
            </a:r>
            <a:r>
              <a:rPr lang="es-ES" sz="1800" dirty="0"/>
              <a:t>  </a:t>
            </a:r>
          </a:p>
          <a:p>
            <a:endParaRPr lang="es-ES" sz="1400" dirty="0"/>
          </a:p>
        </p:txBody>
      </p:sp>
      <p:pic>
        <p:nvPicPr>
          <p:cNvPr id="4" name="Imagen 3">
            <a:extLst>
              <a:ext uri="{FF2B5EF4-FFF2-40B4-BE49-F238E27FC236}">
                <a16:creationId xmlns:a16="http://schemas.microsoft.com/office/drawing/2014/main" id="{60C2BD8A-41B4-49A5-AD83-4A8DF8BAE9FB}"/>
              </a:ext>
            </a:extLst>
          </p:cNvPr>
          <p:cNvPicPr>
            <a:picLocks noChangeAspect="1"/>
          </p:cNvPicPr>
          <p:nvPr/>
        </p:nvPicPr>
        <p:blipFill>
          <a:blip r:embed="rId4"/>
          <a:stretch>
            <a:fillRect/>
          </a:stretch>
        </p:blipFill>
        <p:spPr>
          <a:xfrm>
            <a:off x="1199676" y="1268079"/>
            <a:ext cx="6152515" cy="3266261"/>
          </a:xfrm>
          <a:prstGeom prst="rect">
            <a:avLst/>
          </a:prstGeom>
        </p:spPr>
      </p:pic>
    </p:spTree>
    <p:extLst>
      <p:ext uri="{BB962C8B-B14F-4D97-AF65-F5344CB8AC3E}">
        <p14:creationId xmlns:p14="http://schemas.microsoft.com/office/powerpoint/2010/main" val="1435421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38</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9052174" cy="3373392"/>
          </a:xfrm>
          <a:prstGeom prst="rect">
            <a:avLst/>
          </a:prstGeom>
          <a:noFill/>
          <a:ln>
            <a:noFill/>
          </a:ln>
        </p:spPr>
        <p:txBody>
          <a:bodyPr spcFirstLastPara="1" wrap="square" lIns="91425" tIns="91425" rIns="91425" bIns="91425" anchor="t" anchorCtr="0">
            <a:noAutofit/>
          </a:bodyPr>
          <a:lstStyle/>
          <a:p>
            <a:r>
              <a:rPr lang="es-ES" sz="1800" b="1" u="sng" dirty="0"/>
              <a:t>EJERCICIO 1: </a:t>
            </a:r>
          </a:p>
          <a:p>
            <a:pPr lvl="1"/>
            <a:r>
              <a:rPr lang="es-ES" dirty="0"/>
              <a:t>1.1 - Crea un directorio llamado repo01 (desde tu máquina) e inicia el repositorio en local</a:t>
            </a:r>
          </a:p>
          <a:p>
            <a:pPr lvl="1"/>
            <a:r>
              <a:rPr lang="es-ES" dirty="0"/>
              <a:t>1.2 - Añade un documento llamado </a:t>
            </a:r>
            <a:r>
              <a:rPr lang="es-ES" b="1" dirty="0"/>
              <a:t>readme.md</a:t>
            </a:r>
            <a:r>
              <a:rPr lang="es-ES" dirty="0"/>
              <a:t> (</a:t>
            </a:r>
            <a:r>
              <a:rPr lang="es-ES" dirty="0" err="1"/>
              <a:t>md</a:t>
            </a:r>
            <a:r>
              <a:rPr lang="es-ES" dirty="0"/>
              <a:t> de </a:t>
            </a:r>
            <a:r>
              <a:rPr lang="es-ES" dirty="0" err="1"/>
              <a:t>Markdown</a:t>
            </a:r>
            <a:r>
              <a:rPr lang="es-ES" dirty="0"/>
              <a:t>) y documenta en su interior todos los pasos que vas realizando para crear un repositorio</a:t>
            </a:r>
            <a:endParaRPr lang="es-ES" b="1" dirty="0"/>
          </a:p>
          <a:p>
            <a:pPr lvl="1"/>
            <a:r>
              <a:rPr lang="es-ES" dirty="0"/>
              <a:t>1.3 - Añade el fichero al </a:t>
            </a:r>
            <a:r>
              <a:rPr lang="es-ES" dirty="0" err="1"/>
              <a:t>staging</a:t>
            </a:r>
            <a:r>
              <a:rPr lang="es-ES" dirty="0"/>
              <a:t> </a:t>
            </a:r>
            <a:r>
              <a:rPr lang="es-ES" dirty="0" err="1"/>
              <a:t>area</a:t>
            </a:r>
            <a:r>
              <a:rPr lang="es-ES" dirty="0"/>
              <a:t> y haz un </a:t>
            </a:r>
            <a:r>
              <a:rPr lang="es-ES" dirty="0" err="1"/>
              <a:t>snapshot</a:t>
            </a:r>
            <a:r>
              <a:rPr lang="es-ES" dirty="0"/>
              <a:t> hacía el repositorio en local</a:t>
            </a:r>
          </a:p>
          <a:p>
            <a:pPr lvl="1"/>
            <a:r>
              <a:rPr lang="es-ES" dirty="0"/>
              <a:t>1.4 - Crea un repositorio remoto llamado repo01, asócialo a tu repositorio local y sube los cambios al repositorio remoto</a:t>
            </a:r>
          </a:p>
        </p:txBody>
      </p:sp>
    </p:spTree>
    <p:extLst>
      <p:ext uri="{BB962C8B-B14F-4D97-AF65-F5344CB8AC3E}">
        <p14:creationId xmlns:p14="http://schemas.microsoft.com/office/powerpoint/2010/main" val="2606600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39</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9052174" cy="1408277"/>
          </a:xfrm>
          <a:prstGeom prst="rect">
            <a:avLst/>
          </a:prstGeom>
          <a:noFill/>
          <a:ln>
            <a:noFill/>
          </a:ln>
        </p:spPr>
        <p:txBody>
          <a:bodyPr spcFirstLastPara="1" wrap="square" lIns="91425" tIns="91425" rIns="91425" bIns="91425" anchor="t" anchorCtr="0">
            <a:noAutofit/>
          </a:bodyPr>
          <a:lstStyle/>
          <a:p>
            <a:r>
              <a:rPr lang="es-ES" sz="1800" b="1" u="sng" dirty="0"/>
              <a:t>EJERCICIO 2: </a:t>
            </a:r>
          </a:p>
          <a:p>
            <a:pPr lvl="1"/>
            <a:r>
              <a:rPr lang="es-ES" dirty="0"/>
              <a:t>2.1 - Crea un repositorio llamado repo02 desde GitHub. </a:t>
            </a:r>
          </a:p>
          <a:p>
            <a:pPr lvl="1"/>
            <a:r>
              <a:rPr lang="es-ES" dirty="0"/>
              <a:t>2.2 – Posteriormente, clónalo (con </a:t>
            </a:r>
            <a:r>
              <a:rPr lang="es-ES" dirty="0" err="1"/>
              <a:t>git</a:t>
            </a:r>
            <a:r>
              <a:rPr lang="es-ES" dirty="0"/>
              <a:t> clone), añade un fichero readme.md y haz un </a:t>
            </a:r>
            <a:r>
              <a:rPr lang="es-ES" dirty="0" err="1"/>
              <a:t>commit</a:t>
            </a:r>
            <a:r>
              <a:rPr lang="es-ES" dirty="0"/>
              <a:t>.</a:t>
            </a:r>
          </a:p>
          <a:p>
            <a:pPr lvl="1"/>
            <a:r>
              <a:rPr lang="es-ES" dirty="0"/>
              <a:t>2.3 – Entra en este </a:t>
            </a:r>
            <a:r>
              <a:rPr lang="es-ES" dirty="0">
                <a:solidFill>
                  <a:srgbClr val="0563C1"/>
                </a:solidFill>
                <a:hlinkClick r:id="rId3">
                  <a:extLst>
                    <a:ext uri="{A12FA001-AC4F-418D-AE19-62706E023703}">
                      <ahyp:hlinkClr xmlns:ahyp="http://schemas.microsoft.com/office/drawing/2018/hyperlinkcolor" val="tx"/>
                    </a:ext>
                  </a:extLst>
                </a:hlinkClick>
              </a:rPr>
              <a:t>manual de </a:t>
            </a:r>
            <a:r>
              <a:rPr lang="es-ES" dirty="0" err="1">
                <a:solidFill>
                  <a:srgbClr val="0563C1"/>
                </a:solidFill>
                <a:hlinkClick r:id="rId3">
                  <a:extLst>
                    <a:ext uri="{A12FA001-AC4F-418D-AE19-62706E023703}">
                      <ahyp:hlinkClr xmlns:ahyp="http://schemas.microsoft.com/office/drawing/2018/hyperlinkcolor" val="tx"/>
                    </a:ext>
                  </a:extLst>
                </a:hlinkClick>
              </a:rPr>
              <a:t>Markdown</a:t>
            </a:r>
            <a:r>
              <a:rPr lang="es-ES" dirty="0">
                <a:solidFill>
                  <a:srgbClr val="0563C1"/>
                </a:solidFill>
              </a:rPr>
              <a:t> </a:t>
            </a:r>
            <a:r>
              <a:rPr lang="es-ES" dirty="0"/>
              <a:t>y haz un resumen de los principales comandos de Git con los que hemos trabajando. Puedes utilizar tablas, imágenes, títulos, enlaces, etc. IMPORTANTE no subas todo el código de golpe, ya que es mejor que practiques los conceptos y por tanto, ves subiendo los cambios en distintas subidas a tu repositorio de GitHub y comprobando que los cambios se visualicen correctamente. </a:t>
            </a:r>
          </a:p>
        </p:txBody>
      </p:sp>
    </p:spTree>
    <p:extLst>
      <p:ext uri="{BB962C8B-B14F-4D97-AF65-F5344CB8AC3E}">
        <p14:creationId xmlns:p14="http://schemas.microsoft.com/office/powerpoint/2010/main" val="1767930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71" name="Google Shape;171;g10d586f81fb_0_1560"/>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a:t>
            </a:fld>
            <a:endParaRPr/>
          </a:p>
        </p:txBody>
      </p:sp>
      <p:sp>
        <p:nvSpPr>
          <p:cNvPr id="157" name="Google Shape;157;g10d586f81fb_0_1560"/>
          <p:cNvSpPr txBox="1">
            <a:spLocks noGrp="1"/>
          </p:cNvSpPr>
          <p:nvPr>
            <p:ph type="ctrTitle" idx="4294967295"/>
          </p:nvPr>
        </p:nvSpPr>
        <p:spPr>
          <a:xfrm>
            <a:off x="0" y="327025"/>
            <a:ext cx="6175375" cy="392493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000"/>
              <a:buFont typeface="Work Sans"/>
              <a:buNone/>
            </a:pPr>
            <a:r>
              <a:rPr lang="es-ES" sz="3000" b="1" dirty="0">
                <a:solidFill>
                  <a:srgbClr val="FFFFFF"/>
                </a:solidFill>
              </a:rPr>
              <a:t>GIT nos permite</a:t>
            </a:r>
            <a:br>
              <a:rPr lang="es-ES" sz="3000" b="1" dirty="0">
                <a:solidFill>
                  <a:srgbClr val="FFFFFF"/>
                </a:solidFill>
              </a:rPr>
            </a:br>
            <a:r>
              <a:rPr lang="es-ES" sz="3000" b="1" dirty="0">
                <a:solidFill>
                  <a:srgbClr val="FFFFFF"/>
                </a:solidFill>
              </a:rPr>
              <a:t>realizar “</a:t>
            </a:r>
            <a:r>
              <a:rPr lang="es-ES" sz="3000" b="1" dirty="0" err="1">
                <a:solidFill>
                  <a:srgbClr val="FFFFFF"/>
                </a:solidFill>
              </a:rPr>
              <a:t>snapshots</a:t>
            </a:r>
            <a:r>
              <a:rPr lang="es-ES" sz="3000" b="1" dirty="0">
                <a:solidFill>
                  <a:srgbClr val="FFFFFF"/>
                </a:solidFill>
              </a:rPr>
              <a:t>”</a:t>
            </a:r>
            <a:br>
              <a:rPr lang="es-ES" sz="3000" b="1" dirty="0">
                <a:solidFill>
                  <a:srgbClr val="FFFFFF"/>
                </a:solidFill>
              </a:rPr>
            </a:br>
            <a:r>
              <a:rPr lang="es-ES" sz="3000" b="1" dirty="0">
                <a:solidFill>
                  <a:srgbClr val="FFFFFF"/>
                </a:solidFill>
              </a:rPr>
              <a:t>(instantáneas) del </a:t>
            </a:r>
            <a:br>
              <a:rPr lang="es-ES" sz="3000" b="1" dirty="0">
                <a:solidFill>
                  <a:srgbClr val="FFFFFF"/>
                </a:solidFill>
              </a:rPr>
            </a:br>
            <a:r>
              <a:rPr lang="es-ES" sz="3000" b="1" dirty="0">
                <a:solidFill>
                  <a:srgbClr val="FFFFFF"/>
                </a:solidFill>
              </a:rPr>
              <a:t>estado de nuestro proyecto </a:t>
            </a:r>
            <a:br>
              <a:rPr lang="es-ES" sz="3000" b="1" dirty="0">
                <a:solidFill>
                  <a:srgbClr val="FFFFFF"/>
                </a:solidFill>
              </a:rPr>
            </a:br>
            <a:r>
              <a:rPr lang="es-ES" sz="3000" b="1" dirty="0">
                <a:solidFill>
                  <a:srgbClr val="FFFFFF"/>
                </a:solidFill>
              </a:rPr>
              <a:t>para posteriormente poder desplazarnos entre ellas como si de </a:t>
            </a:r>
            <a:br>
              <a:rPr lang="es-ES" sz="3000" b="1" dirty="0">
                <a:solidFill>
                  <a:srgbClr val="FFFFFF"/>
                </a:solidFill>
              </a:rPr>
            </a:br>
            <a:r>
              <a:rPr lang="es-ES" sz="3000" b="1" dirty="0">
                <a:solidFill>
                  <a:srgbClr val="FFFFFF"/>
                </a:solidFill>
              </a:rPr>
              <a:t>una máquina del tiempo</a:t>
            </a:r>
            <a:br>
              <a:rPr lang="es-ES" sz="3000" b="1" dirty="0">
                <a:solidFill>
                  <a:srgbClr val="FFFFFF"/>
                </a:solidFill>
              </a:rPr>
            </a:br>
            <a:r>
              <a:rPr lang="es-ES" sz="3000" b="1" dirty="0">
                <a:solidFill>
                  <a:srgbClr val="FFFFFF"/>
                </a:solidFill>
              </a:rPr>
              <a:t>se tratase.</a:t>
            </a:r>
            <a:endParaRPr sz="3000" b="1" i="0" u="none" strike="noStrike" cap="none" dirty="0">
              <a:solidFill>
                <a:srgbClr val="FFFFFF"/>
              </a:solidFill>
              <a:latin typeface="Work Sans"/>
              <a:ea typeface="Work Sans"/>
              <a:cs typeface="Work Sans"/>
              <a:sym typeface="Work Sans"/>
            </a:endParaRPr>
          </a:p>
        </p:txBody>
      </p:sp>
      <p:pic>
        <p:nvPicPr>
          <p:cNvPr id="10242" name="Picture 2">
            <a:extLst>
              <a:ext uri="{FF2B5EF4-FFF2-40B4-BE49-F238E27FC236}">
                <a16:creationId xmlns:a16="http://schemas.microsoft.com/office/drawing/2014/main" id="{7040F983-57C0-4DD9-BDF5-54AE56C1D1C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51407" y="573403"/>
            <a:ext cx="2733296" cy="12527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F76405D5-733F-4AEC-8ACB-C6780D7CE94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40435" y="2027286"/>
            <a:ext cx="2555240" cy="1916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639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40</a:t>
            </a:fld>
            <a:endParaRPr/>
          </a:p>
        </p:txBody>
      </p:sp>
      <p:pic>
        <p:nvPicPr>
          <p:cNvPr id="3" name="Imagen 2">
            <a:extLst>
              <a:ext uri="{FF2B5EF4-FFF2-40B4-BE49-F238E27FC236}">
                <a16:creationId xmlns:a16="http://schemas.microsoft.com/office/drawing/2014/main" id="{70F18A12-F758-4526-9CE4-3B20DC7D2961}"/>
              </a:ext>
            </a:extLst>
          </p:cNvPr>
          <p:cNvPicPr>
            <a:picLocks noChangeAspect="1"/>
          </p:cNvPicPr>
          <p:nvPr/>
        </p:nvPicPr>
        <p:blipFill>
          <a:blip r:embed="rId3"/>
          <a:stretch>
            <a:fillRect/>
          </a:stretch>
        </p:blipFill>
        <p:spPr>
          <a:xfrm>
            <a:off x="1458562" y="120912"/>
            <a:ext cx="6343344" cy="4901675"/>
          </a:xfrm>
          <a:prstGeom prst="rect">
            <a:avLst/>
          </a:prstGeom>
        </p:spPr>
      </p:pic>
    </p:spTree>
    <p:extLst>
      <p:ext uri="{BB962C8B-B14F-4D97-AF65-F5344CB8AC3E}">
        <p14:creationId xmlns:p14="http://schemas.microsoft.com/office/powerpoint/2010/main" val="274785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3074" name="Picture 2">
            <a:extLst>
              <a:ext uri="{FF2B5EF4-FFF2-40B4-BE49-F238E27FC236}">
                <a16:creationId xmlns:a16="http://schemas.microsoft.com/office/drawing/2014/main" id="{6A1ED1BA-114C-4E22-830E-C6F13C539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701" y="102067"/>
            <a:ext cx="2374887" cy="1184763"/>
          </a:xfrm>
          <a:prstGeom prst="rect">
            <a:avLst/>
          </a:prstGeom>
          <a:noFill/>
          <a:extLst>
            <a:ext uri="{909E8E84-426E-40DD-AFC4-6F175D3DCCD1}">
              <a14:hiddenFill xmlns:a14="http://schemas.microsoft.com/office/drawing/2010/main">
                <a:solidFill>
                  <a:srgbClr val="FFFFFF"/>
                </a:solidFill>
              </a14:hiddenFill>
            </a:ext>
          </a:extLst>
        </p:spPr>
      </p:pic>
      <p:sp>
        <p:nvSpPr>
          <p:cNvPr id="131" name="Google Shape;131;p5"/>
          <p:cNvSpPr txBox="1">
            <a:spLocks noGrp="1"/>
          </p:cNvSpPr>
          <p:nvPr>
            <p:ph type="title"/>
          </p:nvPr>
        </p:nvSpPr>
        <p:spPr>
          <a:xfrm>
            <a:off x="524525" y="189505"/>
            <a:ext cx="8406535" cy="107199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Desplanzadonos entre commits temporalmente</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41</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36800" y="1295724"/>
            <a:ext cx="2685600" cy="2981076"/>
          </a:xfrm>
          <a:prstGeom prst="rect">
            <a:avLst/>
          </a:prstGeom>
          <a:noFill/>
          <a:ln>
            <a:noFill/>
          </a:ln>
        </p:spPr>
        <p:txBody>
          <a:bodyPr spcFirstLastPara="1" wrap="square" lIns="91425" tIns="91425" rIns="91425" bIns="91425" anchor="t" anchorCtr="0">
            <a:noAutofit/>
          </a:bodyPr>
          <a:lstStyle/>
          <a:p>
            <a:r>
              <a:rPr lang="es-ES" sz="1400" dirty="0"/>
              <a:t>Si hacemos un </a:t>
            </a:r>
            <a:r>
              <a:rPr lang="es-ES" sz="1400" dirty="0" err="1"/>
              <a:t>git</a:t>
            </a:r>
            <a:r>
              <a:rPr lang="es-ES" sz="1400" dirty="0"/>
              <a:t> log vemos que dos </a:t>
            </a:r>
            <a:r>
              <a:rPr lang="es-ES" sz="1400" dirty="0" err="1"/>
              <a:t>logins</a:t>
            </a:r>
            <a:r>
              <a:rPr lang="es-ES" sz="1400" dirty="0"/>
              <a:t> y mediante a HEAD podemos saber sobre que </a:t>
            </a:r>
            <a:r>
              <a:rPr lang="es-ES" sz="1400" dirty="0" err="1"/>
              <a:t>commit</a:t>
            </a:r>
            <a:r>
              <a:rPr lang="es-ES" sz="1400" dirty="0"/>
              <a:t> estamos trabajando:</a:t>
            </a:r>
          </a:p>
          <a:p>
            <a:r>
              <a:rPr lang="es-ES" sz="1400" dirty="0"/>
              <a:t>El Head, por tanto, es el puntero mediante al cual le indicamos a GIT sobre que  </a:t>
            </a:r>
            <a:r>
              <a:rPr lang="es-ES" sz="1400" dirty="0" err="1"/>
              <a:t>commit</a:t>
            </a:r>
            <a:r>
              <a:rPr lang="es-ES" sz="1400" dirty="0"/>
              <a:t> estamos situados actualmente </a:t>
            </a:r>
          </a:p>
          <a:p>
            <a:r>
              <a:rPr lang="es-ES" sz="1400" dirty="0"/>
              <a:t>¿Como nos situamos en el </a:t>
            </a:r>
            <a:r>
              <a:rPr lang="es-ES" sz="1400" dirty="0" err="1"/>
              <a:t>commit</a:t>
            </a:r>
            <a:r>
              <a:rPr lang="es-ES" sz="1400" dirty="0"/>
              <a:t> 1? Con </a:t>
            </a:r>
            <a:r>
              <a:rPr lang="es-ES" sz="1400" dirty="0" err="1"/>
              <a:t>git</a:t>
            </a:r>
            <a:r>
              <a:rPr lang="es-ES" sz="1400" dirty="0"/>
              <a:t> </a:t>
            </a:r>
            <a:r>
              <a:rPr lang="es-ES" sz="1400" dirty="0" err="1"/>
              <a:t>checkout</a:t>
            </a:r>
            <a:r>
              <a:rPr lang="es-ES" sz="1400" dirty="0"/>
              <a:t> </a:t>
            </a:r>
            <a:r>
              <a:rPr lang="es-ES" sz="1400" dirty="0" err="1"/>
              <a:t>commit</a:t>
            </a:r>
            <a:r>
              <a:rPr lang="es-ES" sz="1400" dirty="0"/>
              <a:t> hash</a:t>
            </a:r>
          </a:p>
          <a:p>
            <a:endParaRPr lang="es-ES" sz="1400" dirty="0"/>
          </a:p>
          <a:p>
            <a:endParaRPr lang="es-ES" sz="1400" dirty="0"/>
          </a:p>
        </p:txBody>
      </p:sp>
      <p:pic>
        <p:nvPicPr>
          <p:cNvPr id="5" name="Imagen 4">
            <a:extLst>
              <a:ext uri="{FF2B5EF4-FFF2-40B4-BE49-F238E27FC236}">
                <a16:creationId xmlns:a16="http://schemas.microsoft.com/office/drawing/2014/main" id="{3AFD4AA7-1448-48B6-88D8-46DB7E2F23FD}"/>
              </a:ext>
            </a:extLst>
          </p:cNvPr>
          <p:cNvPicPr>
            <a:picLocks noChangeAspect="1"/>
          </p:cNvPicPr>
          <p:nvPr/>
        </p:nvPicPr>
        <p:blipFill>
          <a:blip r:embed="rId4"/>
          <a:stretch>
            <a:fillRect/>
          </a:stretch>
        </p:blipFill>
        <p:spPr>
          <a:xfrm>
            <a:off x="2650051" y="1364062"/>
            <a:ext cx="6411398" cy="904452"/>
          </a:xfrm>
          <a:prstGeom prst="rect">
            <a:avLst/>
          </a:prstGeom>
        </p:spPr>
      </p:pic>
      <p:pic>
        <p:nvPicPr>
          <p:cNvPr id="7" name="Imagen 6">
            <a:extLst>
              <a:ext uri="{FF2B5EF4-FFF2-40B4-BE49-F238E27FC236}">
                <a16:creationId xmlns:a16="http://schemas.microsoft.com/office/drawing/2014/main" id="{F6659FFD-332E-4A2F-A942-75AFE6E654A9}"/>
              </a:ext>
            </a:extLst>
          </p:cNvPr>
          <p:cNvPicPr>
            <a:picLocks noChangeAspect="1"/>
          </p:cNvPicPr>
          <p:nvPr/>
        </p:nvPicPr>
        <p:blipFill>
          <a:blip r:embed="rId5"/>
          <a:stretch>
            <a:fillRect/>
          </a:stretch>
        </p:blipFill>
        <p:spPr>
          <a:xfrm>
            <a:off x="2659326" y="2422977"/>
            <a:ext cx="6392848" cy="2023793"/>
          </a:xfrm>
          <a:prstGeom prst="rect">
            <a:avLst/>
          </a:prstGeom>
        </p:spPr>
      </p:pic>
    </p:spTree>
    <p:extLst>
      <p:ext uri="{BB962C8B-B14F-4D97-AF65-F5344CB8AC3E}">
        <p14:creationId xmlns:p14="http://schemas.microsoft.com/office/powerpoint/2010/main" val="2882646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42</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30137" y="1119616"/>
            <a:ext cx="7905600" cy="1408277"/>
          </a:xfrm>
          <a:prstGeom prst="rect">
            <a:avLst/>
          </a:prstGeom>
          <a:noFill/>
          <a:ln>
            <a:noFill/>
          </a:ln>
        </p:spPr>
        <p:txBody>
          <a:bodyPr spcFirstLastPara="1" wrap="square" lIns="91425" tIns="91425" rIns="91425" bIns="91425" anchor="t" anchorCtr="0">
            <a:noAutofit/>
          </a:bodyPr>
          <a:lstStyle/>
          <a:p>
            <a:r>
              <a:rPr lang="es-ES" sz="1400" dirty="0"/>
              <a:t>Si ahora miramos el fichero HTML, podemos ver que no tenemos el index.html relleno:</a:t>
            </a:r>
          </a:p>
          <a:p>
            <a:endParaRPr lang="es-ES" sz="1400" dirty="0"/>
          </a:p>
          <a:p>
            <a:endParaRPr lang="es-ES" sz="1400" dirty="0"/>
          </a:p>
          <a:p>
            <a:endParaRPr lang="es-ES" sz="1400" dirty="0"/>
          </a:p>
          <a:p>
            <a:endParaRPr lang="es-ES" sz="1400" dirty="0"/>
          </a:p>
          <a:p>
            <a:endParaRPr lang="es-ES" sz="1400" dirty="0"/>
          </a:p>
          <a:p>
            <a:endParaRPr lang="es-ES" sz="1400" dirty="0"/>
          </a:p>
          <a:p>
            <a:r>
              <a:rPr lang="es-ES" sz="1400" dirty="0"/>
              <a:t>Ya que en ese </a:t>
            </a:r>
            <a:r>
              <a:rPr lang="es-ES" sz="1400" dirty="0" err="1"/>
              <a:t>commit</a:t>
            </a:r>
            <a:r>
              <a:rPr lang="es-ES" sz="1400" dirty="0"/>
              <a:t> solamente hemos creado el fichero pero no hemos escrito nada en él</a:t>
            </a:r>
          </a:p>
          <a:p>
            <a:endParaRPr lang="es-ES" sz="1400" dirty="0"/>
          </a:p>
        </p:txBody>
      </p:sp>
      <p:pic>
        <p:nvPicPr>
          <p:cNvPr id="3" name="Imagen 2">
            <a:extLst>
              <a:ext uri="{FF2B5EF4-FFF2-40B4-BE49-F238E27FC236}">
                <a16:creationId xmlns:a16="http://schemas.microsoft.com/office/drawing/2014/main" id="{AC207FA4-2AF9-46DD-8508-9640BC5A31F8}"/>
              </a:ext>
            </a:extLst>
          </p:cNvPr>
          <p:cNvPicPr>
            <a:picLocks noChangeAspect="1"/>
          </p:cNvPicPr>
          <p:nvPr/>
        </p:nvPicPr>
        <p:blipFill>
          <a:blip r:embed="rId3"/>
          <a:stretch>
            <a:fillRect/>
          </a:stretch>
        </p:blipFill>
        <p:spPr>
          <a:xfrm>
            <a:off x="2023199" y="1630816"/>
            <a:ext cx="4119475" cy="1452134"/>
          </a:xfrm>
          <a:prstGeom prst="rect">
            <a:avLst/>
          </a:prstGeom>
        </p:spPr>
      </p:pic>
      <p:sp>
        <p:nvSpPr>
          <p:cNvPr id="12" name="Google Shape;131;p5">
            <a:extLst>
              <a:ext uri="{FF2B5EF4-FFF2-40B4-BE49-F238E27FC236}">
                <a16:creationId xmlns:a16="http://schemas.microsoft.com/office/drawing/2014/main" id="{EA49B511-C6AF-4FCA-AB48-720E2C781239}"/>
              </a:ext>
            </a:extLst>
          </p:cNvPr>
          <p:cNvSpPr txBox="1">
            <a:spLocks/>
          </p:cNvSpPr>
          <p:nvPr/>
        </p:nvSpPr>
        <p:spPr>
          <a:xfrm>
            <a:off x="524525" y="189505"/>
            <a:ext cx="8406535" cy="1071998"/>
          </a:xfrm>
          <a:prstGeom prst="rect">
            <a:avLst/>
          </a:prstGeom>
          <a:noFill/>
          <a:ln>
            <a:noFill/>
          </a:ln>
        </p:spPr>
        <p:txBody>
          <a:bodyPr spcFirstLastPara="1" vert="horz" wrap="square" lIns="91425" tIns="91425" rIns="91425" bIns="91425" rtlCol="0" anchor="b" anchorCtr="0">
            <a:noAutofit/>
          </a:bodyPr>
          <a:lstStyle>
            <a:lvl1pPr lvl="0" algn="l" defTabSz="685800" rtl="0" eaLnBrk="1" latinLnBrk="0" hangingPunct="1">
              <a:lnSpc>
                <a:spcPct val="100000"/>
              </a:lnSpc>
              <a:spcBef>
                <a:spcPts val="0"/>
              </a:spcBef>
              <a:spcAft>
                <a:spcPts val="0"/>
              </a:spcAft>
              <a:buSzPts val="4000"/>
              <a:buNone/>
              <a:defRPr sz="4000" kern="1200">
                <a:solidFill>
                  <a:schemeClr val="tx1"/>
                </a:solidFill>
                <a:latin typeface="+mj-lt"/>
                <a:ea typeface="+mj-ea"/>
                <a:cs typeface="+mj-cs"/>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r>
              <a:rPr lang="es-ES" u="sng">
                <a:solidFill>
                  <a:schemeClr val="dk1"/>
                </a:solidFill>
              </a:rPr>
              <a:t>Desplanzadonos entre commits temporalmente</a:t>
            </a:r>
            <a:endParaRPr lang="es-ES" u="sng" dirty="0"/>
          </a:p>
        </p:txBody>
      </p:sp>
    </p:spTree>
    <p:extLst>
      <p:ext uri="{BB962C8B-B14F-4D97-AF65-F5344CB8AC3E}">
        <p14:creationId xmlns:p14="http://schemas.microsoft.com/office/powerpoint/2010/main" val="1905245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Desplanzadonos entre commits temp.</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43</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201601" y="609160"/>
            <a:ext cx="3948433" cy="1408277"/>
          </a:xfrm>
          <a:prstGeom prst="rect">
            <a:avLst/>
          </a:prstGeom>
          <a:noFill/>
          <a:ln>
            <a:noFill/>
          </a:ln>
        </p:spPr>
        <p:txBody>
          <a:bodyPr spcFirstLastPara="1" wrap="square" lIns="91425" tIns="91425" rIns="91425" bIns="91425" anchor="t" anchorCtr="0">
            <a:noAutofit/>
          </a:bodyPr>
          <a:lstStyle/>
          <a:p>
            <a:r>
              <a:rPr lang="es-ES" sz="1400" dirty="0"/>
              <a:t>Si hacemos un </a:t>
            </a:r>
            <a:r>
              <a:rPr lang="es-ES" sz="1400" dirty="0" err="1"/>
              <a:t>git</a:t>
            </a:r>
            <a:r>
              <a:rPr lang="es-ES" sz="1400" dirty="0"/>
              <a:t> log podemos ver que solamente nos muestra el </a:t>
            </a:r>
            <a:r>
              <a:rPr lang="es-ES" sz="1400" dirty="0" err="1"/>
              <a:t>commit</a:t>
            </a:r>
            <a:r>
              <a:rPr lang="es-ES" sz="1400" dirty="0"/>
              <a:t> actual:</a:t>
            </a:r>
          </a:p>
          <a:p>
            <a:r>
              <a:rPr lang="es-ES" sz="1400" dirty="0"/>
              <a:t>Entonces ¿Cómo conseguimos ver el hash del segundo </a:t>
            </a:r>
            <a:r>
              <a:rPr lang="es-ES" sz="1400" dirty="0" err="1"/>
              <a:t>commit</a:t>
            </a:r>
            <a:r>
              <a:rPr lang="es-ES" sz="1400" dirty="0"/>
              <a:t>? Utilizando el </a:t>
            </a:r>
            <a:r>
              <a:rPr lang="es-ES" sz="1400" dirty="0" err="1"/>
              <a:t>flag</a:t>
            </a:r>
            <a:r>
              <a:rPr lang="es-ES" sz="1400" dirty="0"/>
              <a:t> –</a:t>
            </a:r>
            <a:r>
              <a:rPr lang="es-ES" sz="1400" dirty="0" err="1"/>
              <a:t>reflog</a:t>
            </a:r>
            <a:endParaRPr lang="es-ES" sz="1400" dirty="0"/>
          </a:p>
          <a:p>
            <a:r>
              <a:rPr lang="es-ES" sz="1400" dirty="0"/>
              <a:t>Finalmente, solamente tenemos que hacer un </a:t>
            </a:r>
            <a:r>
              <a:rPr lang="es-ES" sz="1400" dirty="0" err="1"/>
              <a:t>git</a:t>
            </a:r>
            <a:r>
              <a:rPr lang="es-ES" sz="1400" dirty="0"/>
              <a:t> </a:t>
            </a:r>
            <a:r>
              <a:rPr lang="es-ES" sz="1400" dirty="0" err="1"/>
              <a:t>checkout</a:t>
            </a:r>
            <a:r>
              <a:rPr lang="es-ES" sz="1400" dirty="0"/>
              <a:t> al hash del </a:t>
            </a:r>
            <a:r>
              <a:rPr lang="es-ES" sz="1400" dirty="0" err="1"/>
              <a:t>commit</a:t>
            </a:r>
            <a:r>
              <a:rPr lang="es-ES" sz="1400" dirty="0"/>
              <a:t> sobre el que nos queremos situar.</a:t>
            </a:r>
          </a:p>
          <a:p>
            <a:r>
              <a:rPr lang="es-ES" sz="1400" dirty="0"/>
              <a:t>Si nos fijamos siempre tenemos el </a:t>
            </a:r>
            <a:r>
              <a:rPr lang="es-ES" sz="1400" dirty="0" err="1"/>
              <a:t>main</a:t>
            </a:r>
            <a:r>
              <a:rPr lang="es-ES" sz="1400" dirty="0"/>
              <a:t> situado sobre el último </a:t>
            </a:r>
            <a:r>
              <a:rPr lang="es-ES" sz="1400" dirty="0" err="1"/>
              <a:t>commit</a:t>
            </a:r>
            <a:r>
              <a:rPr lang="es-ES" sz="1400" dirty="0"/>
              <a:t> por ello decimos que el situarnos en el </a:t>
            </a:r>
            <a:r>
              <a:rPr lang="es-ES" sz="1400" dirty="0" err="1"/>
              <a:t>commit</a:t>
            </a:r>
            <a:r>
              <a:rPr lang="es-ES" sz="1400" dirty="0"/>
              <a:t> es algo temporal solo movemos el HEAD</a:t>
            </a:r>
          </a:p>
          <a:p>
            <a:r>
              <a:rPr lang="es-ES" sz="1400" dirty="0"/>
              <a:t>También podemos ver los </a:t>
            </a:r>
            <a:r>
              <a:rPr lang="es-ES" sz="1400" dirty="0" err="1"/>
              <a:t>commits</a:t>
            </a:r>
            <a:r>
              <a:rPr lang="es-ES" sz="1400" dirty="0"/>
              <a:t> desde GitHub en el caso de tenerlos subidos al repositorio remoto:</a:t>
            </a:r>
          </a:p>
          <a:p>
            <a:pPr marL="101600" indent="0">
              <a:buNone/>
            </a:pPr>
            <a:endParaRPr lang="es-ES" sz="1400" dirty="0"/>
          </a:p>
          <a:p>
            <a:endParaRPr lang="es-ES" sz="1400" dirty="0"/>
          </a:p>
        </p:txBody>
      </p:sp>
      <p:pic>
        <p:nvPicPr>
          <p:cNvPr id="4" name="Imagen 3">
            <a:extLst>
              <a:ext uri="{FF2B5EF4-FFF2-40B4-BE49-F238E27FC236}">
                <a16:creationId xmlns:a16="http://schemas.microsoft.com/office/drawing/2014/main" id="{6DE51E3F-24E2-4E30-B149-793976CB8376}"/>
              </a:ext>
            </a:extLst>
          </p:cNvPr>
          <p:cNvPicPr>
            <a:picLocks noChangeAspect="1"/>
          </p:cNvPicPr>
          <p:nvPr/>
        </p:nvPicPr>
        <p:blipFill>
          <a:blip r:embed="rId3"/>
          <a:stretch>
            <a:fillRect/>
          </a:stretch>
        </p:blipFill>
        <p:spPr>
          <a:xfrm>
            <a:off x="3699817" y="646593"/>
            <a:ext cx="5153025" cy="990600"/>
          </a:xfrm>
          <a:prstGeom prst="rect">
            <a:avLst/>
          </a:prstGeom>
        </p:spPr>
      </p:pic>
      <p:pic>
        <p:nvPicPr>
          <p:cNvPr id="6" name="Imagen 5">
            <a:extLst>
              <a:ext uri="{FF2B5EF4-FFF2-40B4-BE49-F238E27FC236}">
                <a16:creationId xmlns:a16="http://schemas.microsoft.com/office/drawing/2014/main" id="{41C6C2F1-0C87-4103-81E0-8D1E5BBF565F}"/>
              </a:ext>
            </a:extLst>
          </p:cNvPr>
          <p:cNvPicPr>
            <a:picLocks noChangeAspect="1"/>
          </p:cNvPicPr>
          <p:nvPr/>
        </p:nvPicPr>
        <p:blipFill>
          <a:blip r:embed="rId4"/>
          <a:stretch>
            <a:fillRect/>
          </a:stretch>
        </p:blipFill>
        <p:spPr>
          <a:xfrm>
            <a:off x="3699817" y="1675505"/>
            <a:ext cx="5479912" cy="1830803"/>
          </a:xfrm>
          <a:prstGeom prst="rect">
            <a:avLst/>
          </a:prstGeom>
        </p:spPr>
      </p:pic>
      <p:pic>
        <p:nvPicPr>
          <p:cNvPr id="8" name="Imagen 7">
            <a:extLst>
              <a:ext uri="{FF2B5EF4-FFF2-40B4-BE49-F238E27FC236}">
                <a16:creationId xmlns:a16="http://schemas.microsoft.com/office/drawing/2014/main" id="{F701D42F-D0D0-4FDE-AAA3-83594385735A}"/>
              </a:ext>
            </a:extLst>
          </p:cNvPr>
          <p:cNvPicPr>
            <a:picLocks noChangeAspect="1"/>
          </p:cNvPicPr>
          <p:nvPr/>
        </p:nvPicPr>
        <p:blipFill>
          <a:blip r:embed="rId5"/>
          <a:stretch>
            <a:fillRect/>
          </a:stretch>
        </p:blipFill>
        <p:spPr>
          <a:xfrm>
            <a:off x="3746833" y="3563999"/>
            <a:ext cx="5058992" cy="957770"/>
          </a:xfrm>
          <a:prstGeom prst="rect">
            <a:avLst/>
          </a:prstGeom>
        </p:spPr>
      </p:pic>
    </p:spTree>
    <p:extLst>
      <p:ext uri="{BB962C8B-B14F-4D97-AF65-F5344CB8AC3E}">
        <p14:creationId xmlns:p14="http://schemas.microsoft.com/office/powerpoint/2010/main" val="1762933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110799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Desplanzadonos entre commits temporalmente</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44</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345600" y="1295790"/>
            <a:ext cx="6436800" cy="1408277"/>
          </a:xfrm>
          <a:prstGeom prst="rect">
            <a:avLst/>
          </a:prstGeom>
          <a:noFill/>
          <a:ln>
            <a:noFill/>
          </a:ln>
        </p:spPr>
        <p:txBody>
          <a:bodyPr spcFirstLastPara="1" wrap="square" lIns="91425" tIns="91425" rIns="91425" bIns="91425" anchor="t" anchorCtr="0">
            <a:noAutofit/>
          </a:bodyPr>
          <a:lstStyle/>
          <a:p>
            <a:r>
              <a:rPr lang="es-ES" sz="1400" dirty="0"/>
              <a:t>Finalmente, para volver al presente,  al momento en el que nos encontrábamos en la rama </a:t>
            </a:r>
            <a:r>
              <a:rPr lang="es-ES" sz="1400" dirty="0" err="1"/>
              <a:t>main</a:t>
            </a:r>
            <a:r>
              <a:rPr lang="es-ES" sz="1400" dirty="0"/>
              <a:t> debemos de realizarlo lo siguiente:</a:t>
            </a:r>
          </a:p>
          <a:p>
            <a:pPr marL="101600" indent="0">
              <a:buNone/>
            </a:pPr>
            <a:endParaRPr lang="es-ES" sz="1400" dirty="0"/>
          </a:p>
          <a:p>
            <a:endParaRPr lang="es-ES" sz="1400" dirty="0"/>
          </a:p>
        </p:txBody>
      </p:sp>
      <p:pic>
        <p:nvPicPr>
          <p:cNvPr id="7" name="Imagen 6">
            <a:extLst>
              <a:ext uri="{FF2B5EF4-FFF2-40B4-BE49-F238E27FC236}">
                <a16:creationId xmlns:a16="http://schemas.microsoft.com/office/drawing/2014/main" id="{EAFD603B-A25C-40A1-AE5B-9E2A3789F8B9}"/>
              </a:ext>
            </a:extLst>
          </p:cNvPr>
          <p:cNvPicPr>
            <a:picLocks noChangeAspect="1"/>
          </p:cNvPicPr>
          <p:nvPr/>
        </p:nvPicPr>
        <p:blipFill>
          <a:blip r:embed="rId3"/>
          <a:stretch>
            <a:fillRect/>
          </a:stretch>
        </p:blipFill>
        <p:spPr>
          <a:xfrm>
            <a:off x="531725" y="1999928"/>
            <a:ext cx="8305800" cy="2057400"/>
          </a:xfrm>
          <a:prstGeom prst="rect">
            <a:avLst/>
          </a:prstGeom>
        </p:spPr>
      </p:pic>
    </p:spTree>
    <p:extLst>
      <p:ext uri="{BB962C8B-B14F-4D97-AF65-F5344CB8AC3E}">
        <p14:creationId xmlns:p14="http://schemas.microsoft.com/office/powerpoint/2010/main" val="1537436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115839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Visualizando los cambios realizados desde Git</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45</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44000" y="1163473"/>
            <a:ext cx="2988000" cy="1408277"/>
          </a:xfrm>
          <a:prstGeom prst="rect">
            <a:avLst/>
          </a:prstGeom>
          <a:noFill/>
          <a:ln>
            <a:noFill/>
          </a:ln>
        </p:spPr>
        <p:txBody>
          <a:bodyPr spcFirstLastPara="1" wrap="square" lIns="91425" tIns="91425" rIns="91425" bIns="91425" anchor="t" anchorCtr="0">
            <a:noAutofit/>
          </a:bodyPr>
          <a:lstStyle/>
          <a:p>
            <a:r>
              <a:rPr lang="es-ES" sz="1400" dirty="0"/>
              <a:t>Para ver los cambios realizados en un </a:t>
            </a:r>
            <a:r>
              <a:rPr lang="es-ES" sz="1400" dirty="0" err="1"/>
              <a:t>commit</a:t>
            </a:r>
            <a:r>
              <a:rPr lang="es-ES" sz="1400" dirty="0"/>
              <a:t> podemos utilizar </a:t>
            </a:r>
            <a:r>
              <a:rPr lang="es-ES" sz="1400" dirty="0" err="1"/>
              <a:t>git</a:t>
            </a:r>
            <a:r>
              <a:rPr lang="es-ES" sz="1400" dirty="0"/>
              <a:t> show</a:t>
            </a:r>
          </a:p>
          <a:p>
            <a:pPr marL="101600" indent="0">
              <a:buNone/>
            </a:pPr>
            <a:endParaRPr lang="es-ES" sz="1400" dirty="0"/>
          </a:p>
          <a:p>
            <a:endParaRPr lang="es-ES" sz="1400" dirty="0"/>
          </a:p>
        </p:txBody>
      </p:sp>
      <p:pic>
        <p:nvPicPr>
          <p:cNvPr id="5" name="Imagen 4">
            <a:extLst>
              <a:ext uri="{FF2B5EF4-FFF2-40B4-BE49-F238E27FC236}">
                <a16:creationId xmlns:a16="http://schemas.microsoft.com/office/drawing/2014/main" id="{901F125B-7094-43AB-BE22-3B2745034156}"/>
              </a:ext>
            </a:extLst>
          </p:cNvPr>
          <p:cNvPicPr>
            <a:picLocks noChangeAspect="1"/>
          </p:cNvPicPr>
          <p:nvPr/>
        </p:nvPicPr>
        <p:blipFill>
          <a:blip r:embed="rId3"/>
          <a:stretch>
            <a:fillRect/>
          </a:stretch>
        </p:blipFill>
        <p:spPr>
          <a:xfrm>
            <a:off x="3519725" y="647999"/>
            <a:ext cx="4967111" cy="3847501"/>
          </a:xfrm>
          <a:prstGeom prst="rect">
            <a:avLst/>
          </a:prstGeom>
        </p:spPr>
      </p:pic>
    </p:spTree>
    <p:extLst>
      <p:ext uri="{BB962C8B-B14F-4D97-AF65-F5344CB8AC3E}">
        <p14:creationId xmlns:p14="http://schemas.microsoft.com/office/powerpoint/2010/main" val="1993434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branch – Creando una rama</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46</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1"/>
            <a:ext cx="9052174" cy="931640"/>
          </a:xfrm>
          <a:prstGeom prst="rect">
            <a:avLst/>
          </a:prstGeom>
          <a:noFill/>
          <a:ln>
            <a:noFill/>
          </a:ln>
        </p:spPr>
        <p:txBody>
          <a:bodyPr spcFirstLastPara="1" wrap="square" lIns="91425" tIns="91425" rIns="91425" bIns="91425" anchor="t" anchorCtr="0">
            <a:noAutofit/>
          </a:bodyPr>
          <a:lstStyle/>
          <a:p>
            <a:r>
              <a:rPr lang="es-ES" sz="1400" dirty="0"/>
              <a:t>Hasta ahora todo nuestro trabajo se ha realizado en la rama master pero esto nos puede suponer que si no tenemos la rama actualizada y otro compañero sube los cambios podamos tener conflictos que son difíciles de resolver. Por ello, se aconseja trabajar en nuestro código desde una rama independiente. Vamos a ver como trabajar con ramas:</a:t>
            </a:r>
          </a:p>
          <a:p>
            <a:endParaRPr lang="es-ES" sz="1400" dirty="0"/>
          </a:p>
          <a:p>
            <a:endParaRPr lang="es-ES" sz="1400" dirty="0"/>
          </a:p>
          <a:p>
            <a:endParaRPr lang="es-ES" sz="1400" dirty="0"/>
          </a:p>
          <a:p>
            <a:endParaRPr lang="es-ES" sz="1400" dirty="0"/>
          </a:p>
          <a:p>
            <a:endParaRPr lang="es-ES" sz="1400" dirty="0"/>
          </a:p>
          <a:p>
            <a:pPr marL="101600" indent="0">
              <a:buNone/>
            </a:pPr>
            <a:endParaRPr lang="es-ES" sz="1400" dirty="0"/>
          </a:p>
          <a:p>
            <a:endParaRPr lang="es-ES" sz="1400" dirty="0"/>
          </a:p>
          <a:p>
            <a:endParaRPr lang="es-ES" sz="1400" dirty="0"/>
          </a:p>
          <a:p>
            <a:endParaRPr lang="es-ES" sz="1400" dirty="0"/>
          </a:p>
        </p:txBody>
      </p:sp>
      <p:pic>
        <p:nvPicPr>
          <p:cNvPr id="3" name="Imagen 2">
            <a:extLst>
              <a:ext uri="{FF2B5EF4-FFF2-40B4-BE49-F238E27FC236}">
                <a16:creationId xmlns:a16="http://schemas.microsoft.com/office/drawing/2014/main" id="{5AA8945B-748A-4D4E-99CD-616375B86095}"/>
              </a:ext>
            </a:extLst>
          </p:cNvPr>
          <p:cNvPicPr>
            <a:picLocks noChangeAspect="1"/>
          </p:cNvPicPr>
          <p:nvPr/>
        </p:nvPicPr>
        <p:blipFill rotWithShape="1">
          <a:blip r:embed="rId3"/>
          <a:srcRect t="25160"/>
          <a:stretch/>
        </p:blipFill>
        <p:spPr>
          <a:xfrm>
            <a:off x="4567107" y="2284174"/>
            <a:ext cx="3790410" cy="931641"/>
          </a:xfrm>
          <a:prstGeom prst="rect">
            <a:avLst/>
          </a:prstGeom>
        </p:spPr>
      </p:pic>
      <p:pic>
        <p:nvPicPr>
          <p:cNvPr id="5" name="Imagen 4">
            <a:extLst>
              <a:ext uri="{FF2B5EF4-FFF2-40B4-BE49-F238E27FC236}">
                <a16:creationId xmlns:a16="http://schemas.microsoft.com/office/drawing/2014/main" id="{B8A7612C-B655-4BE2-B57A-2D5ACF5E9A6B}"/>
              </a:ext>
            </a:extLst>
          </p:cNvPr>
          <p:cNvPicPr>
            <a:picLocks noChangeAspect="1"/>
          </p:cNvPicPr>
          <p:nvPr/>
        </p:nvPicPr>
        <p:blipFill rotWithShape="1">
          <a:blip r:embed="rId4"/>
          <a:srcRect t="30115"/>
          <a:stretch/>
        </p:blipFill>
        <p:spPr>
          <a:xfrm>
            <a:off x="4572000" y="3445927"/>
            <a:ext cx="3780624" cy="759215"/>
          </a:xfrm>
          <a:prstGeom prst="rect">
            <a:avLst/>
          </a:prstGeom>
        </p:spPr>
      </p:pic>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45913" y="1326706"/>
            <a:ext cx="4101287" cy="172411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Si visualizamos las ramas actuales vemos que solamente tenemos </a:t>
            </a:r>
            <a:r>
              <a:rPr lang="es-ES" sz="1400" dirty="0" err="1"/>
              <a:t>main</a:t>
            </a:r>
            <a:r>
              <a:rPr lang="es-ES" sz="1400" dirty="0"/>
              <a:t>:</a:t>
            </a:r>
          </a:p>
          <a:p>
            <a:endParaRPr lang="es-ES" sz="1400" dirty="0"/>
          </a:p>
          <a:p>
            <a:r>
              <a:rPr lang="es-ES" sz="1400" dirty="0"/>
              <a:t>Para trabajar con ramas lo primero que tenemos que hacer es crear una rama utilizamos </a:t>
            </a:r>
            <a:r>
              <a:rPr lang="es-ES" sz="1400" dirty="0" err="1"/>
              <a:t>git</a:t>
            </a:r>
            <a:r>
              <a:rPr lang="es-ES" sz="1400" dirty="0"/>
              <a:t> Branch </a:t>
            </a:r>
            <a:r>
              <a:rPr lang="es-ES" sz="1400" dirty="0" err="1"/>
              <a:t>nombreRama</a:t>
            </a:r>
            <a:endParaRPr lang="es-ES" sz="1400" dirty="0"/>
          </a:p>
          <a:p>
            <a:pPr marL="101600" indent="0">
              <a:buNone/>
            </a:pPr>
            <a:endParaRPr lang="es-ES" sz="1400" dirty="0"/>
          </a:p>
          <a:p>
            <a:pPr marL="101600" indent="0">
              <a:buNone/>
            </a:pPr>
            <a:endParaRPr lang="es-ES" sz="1400" dirty="0"/>
          </a:p>
          <a:p>
            <a:r>
              <a:rPr lang="es-ES" sz="1400" dirty="0"/>
              <a:t>Con esto creamos la rama pero no nos situamos en ella. Si visualizamos las ramas podemos ver que</a:t>
            </a:r>
          </a:p>
          <a:p>
            <a:endParaRPr lang="es-ES" sz="1400" dirty="0"/>
          </a:p>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8" name="Imagen 7">
            <a:extLst>
              <a:ext uri="{FF2B5EF4-FFF2-40B4-BE49-F238E27FC236}">
                <a16:creationId xmlns:a16="http://schemas.microsoft.com/office/drawing/2014/main" id="{1C874C2F-61FB-43A6-BDE0-D927AF552B26}"/>
              </a:ext>
            </a:extLst>
          </p:cNvPr>
          <p:cNvPicPr>
            <a:picLocks noChangeAspect="1"/>
          </p:cNvPicPr>
          <p:nvPr/>
        </p:nvPicPr>
        <p:blipFill rotWithShape="1">
          <a:blip r:embed="rId5"/>
          <a:srcRect l="-1303" t="32342" r="1303" b="-32342"/>
          <a:stretch/>
        </p:blipFill>
        <p:spPr>
          <a:xfrm>
            <a:off x="4147200" y="1426564"/>
            <a:ext cx="4419600" cy="1066800"/>
          </a:xfrm>
          <a:prstGeom prst="rect">
            <a:avLst/>
          </a:prstGeom>
        </p:spPr>
      </p:pic>
    </p:spTree>
    <p:extLst>
      <p:ext uri="{BB962C8B-B14F-4D97-AF65-F5344CB8AC3E}">
        <p14:creationId xmlns:p14="http://schemas.microsoft.com/office/powerpoint/2010/main" val="2555820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branch – Situandonos en la rama</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47</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0" y="787417"/>
            <a:ext cx="4101287" cy="3007694"/>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El * nos indica sobre que rama estamos situados.</a:t>
            </a:r>
          </a:p>
          <a:p>
            <a:endParaRPr lang="es-ES" sz="1400" dirty="0"/>
          </a:p>
          <a:p>
            <a:endParaRPr lang="es-ES" sz="1400" dirty="0"/>
          </a:p>
          <a:p>
            <a:endParaRPr lang="es-ES" sz="1400" dirty="0"/>
          </a:p>
          <a:p>
            <a:r>
              <a:rPr lang="es-ES" sz="1400" dirty="0"/>
              <a:t>Para modificar la rama hacemos </a:t>
            </a:r>
            <a:r>
              <a:rPr lang="es-ES" sz="1400" dirty="0" err="1"/>
              <a:t>git</a:t>
            </a:r>
            <a:r>
              <a:rPr lang="es-ES" sz="1400" dirty="0"/>
              <a:t> </a:t>
            </a:r>
            <a:r>
              <a:rPr lang="es-ES" sz="1400" dirty="0" err="1"/>
              <a:t>branch</a:t>
            </a:r>
            <a:r>
              <a:rPr lang="es-ES" sz="1400" dirty="0"/>
              <a:t> y seleccionamos la rama a la que queremos ir:</a:t>
            </a:r>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7" name="Imagen 6">
            <a:extLst>
              <a:ext uri="{FF2B5EF4-FFF2-40B4-BE49-F238E27FC236}">
                <a16:creationId xmlns:a16="http://schemas.microsoft.com/office/drawing/2014/main" id="{37CEA2B3-B007-428C-83D6-15073035E0E2}"/>
              </a:ext>
            </a:extLst>
          </p:cNvPr>
          <p:cNvPicPr>
            <a:picLocks noChangeAspect="1"/>
          </p:cNvPicPr>
          <p:nvPr/>
        </p:nvPicPr>
        <p:blipFill>
          <a:blip r:embed="rId3"/>
          <a:stretch>
            <a:fillRect/>
          </a:stretch>
        </p:blipFill>
        <p:spPr>
          <a:xfrm>
            <a:off x="4101287" y="986524"/>
            <a:ext cx="4505325" cy="723900"/>
          </a:xfrm>
          <a:prstGeom prst="rect">
            <a:avLst/>
          </a:prstGeom>
        </p:spPr>
      </p:pic>
      <p:pic>
        <p:nvPicPr>
          <p:cNvPr id="10" name="Imagen 9">
            <a:extLst>
              <a:ext uri="{FF2B5EF4-FFF2-40B4-BE49-F238E27FC236}">
                <a16:creationId xmlns:a16="http://schemas.microsoft.com/office/drawing/2014/main" id="{2B4BAE8C-0D1F-4B34-B9C1-17790337B2CD}"/>
              </a:ext>
            </a:extLst>
          </p:cNvPr>
          <p:cNvPicPr>
            <a:picLocks noChangeAspect="1"/>
          </p:cNvPicPr>
          <p:nvPr/>
        </p:nvPicPr>
        <p:blipFill>
          <a:blip r:embed="rId4"/>
          <a:stretch>
            <a:fillRect/>
          </a:stretch>
        </p:blipFill>
        <p:spPr>
          <a:xfrm>
            <a:off x="4057650" y="2126242"/>
            <a:ext cx="5086350" cy="1457325"/>
          </a:xfrm>
          <a:prstGeom prst="rect">
            <a:avLst/>
          </a:prstGeom>
        </p:spPr>
      </p:pic>
    </p:spTree>
    <p:extLst>
      <p:ext uri="{BB962C8B-B14F-4D97-AF65-F5344CB8AC3E}">
        <p14:creationId xmlns:p14="http://schemas.microsoft.com/office/powerpoint/2010/main" val="2895327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branch – Preparando los archivos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48</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0" y="787417"/>
            <a:ext cx="4101287" cy="3007694"/>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Una vez situados sobre la rama, podemos ver que HEAD apunta hacía </a:t>
            </a:r>
            <a:r>
              <a:rPr lang="es-ES" sz="1400" dirty="0" err="1"/>
              <a:t>testBranch</a:t>
            </a:r>
            <a:r>
              <a:rPr lang="es-ES" sz="1400" dirty="0"/>
              <a:t>.</a:t>
            </a:r>
          </a:p>
          <a:p>
            <a:endParaRPr lang="es-ES" sz="1400" dirty="0"/>
          </a:p>
          <a:p>
            <a:endParaRPr lang="es-ES" sz="1400" dirty="0"/>
          </a:p>
          <a:p>
            <a:endParaRPr lang="es-ES" sz="1400" dirty="0"/>
          </a:p>
          <a:p>
            <a:endParaRPr lang="es-ES" sz="1400" dirty="0"/>
          </a:p>
          <a:p>
            <a:r>
              <a:rPr lang="es-ES" sz="1400" dirty="0"/>
              <a:t>Si añadimos un archivo nuevo al proyecto y lo pasamos al </a:t>
            </a:r>
            <a:r>
              <a:rPr lang="es-ES" sz="1400" dirty="0" err="1"/>
              <a:t>staging</a:t>
            </a:r>
            <a:r>
              <a:rPr lang="es-ES" sz="1400" dirty="0"/>
              <a:t> </a:t>
            </a:r>
            <a:r>
              <a:rPr lang="es-ES" sz="1400" dirty="0" err="1"/>
              <a:t>area</a:t>
            </a:r>
            <a:r>
              <a:rPr lang="es-ES" sz="1400" dirty="0"/>
              <a:t>:</a:t>
            </a:r>
          </a:p>
          <a:p>
            <a:endParaRPr lang="es-ES" sz="1400" dirty="0"/>
          </a:p>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14" name="Imagen 13">
            <a:extLst>
              <a:ext uri="{FF2B5EF4-FFF2-40B4-BE49-F238E27FC236}">
                <a16:creationId xmlns:a16="http://schemas.microsoft.com/office/drawing/2014/main" id="{1ACAEEC7-15DD-4C0A-8F3F-8B4044BB1D48}"/>
              </a:ext>
            </a:extLst>
          </p:cNvPr>
          <p:cNvPicPr>
            <a:picLocks noChangeAspect="1"/>
          </p:cNvPicPr>
          <p:nvPr/>
        </p:nvPicPr>
        <p:blipFill>
          <a:blip r:embed="rId3"/>
          <a:stretch>
            <a:fillRect/>
          </a:stretch>
        </p:blipFill>
        <p:spPr>
          <a:xfrm>
            <a:off x="4101287" y="641488"/>
            <a:ext cx="4836269" cy="1699380"/>
          </a:xfrm>
          <a:prstGeom prst="rect">
            <a:avLst/>
          </a:prstGeom>
        </p:spPr>
      </p:pic>
      <p:pic>
        <p:nvPicPr>
          <p:cNvPr id="3" name="Imagen 2">
            <a:extLst>
              <a:ext uri="{FF2B5EF4-FFF2-40B4-BE49-F238E27FC236}">
                <a16:creationId xmlns:a16="http://schemas.microsoft.com/office/drawing/2014/main" id="{FB732476-B932-4100-867E-946515DA72C2}"/>
              </a:ext>
            </a:extLst>
          </p:cNvPr>
          <p:cNvPicPr>
            <a:picLocks noChangeAspect="1"/>
          </p:cNvPicPr>
          <p:nvPr/>
        </p:nvPicPr>
        <p:blipFill>
          <a:blip r:embed="rId4"/>
          <a:stretch>
            <a:fillRect/>
          </a:stretch>
        </p:blipFill>
        <p:spPr>
          <a:xfrm>
            <a:off x="4198474" y="2340868"/>
            <a:ext cx="4101287" cy="2144387"/>
          </a:xfrm>
          <a:prstGeom prst="rect">
            <a:avLst/>
          </a:prstGeom>
        </p:spPr>
      </p:pic>
      <p:pic>
        <p:nvPicPr>
          <p:cNvPr id="5" name="Imagen 4">
            <a:extLst>
              <a:ext uri="{FF2B5EF4-FFF2-40B4-BE49-F238E27FC236}">
                <a16:creationId xmlns:a16="http://schemas.microsoft.com/office/drawing/2014/main" id="{F7B6A63A-5274-42FC-81AB-BA34E9D15B15}"/>
              </a:ext>
            </a:extLst>
          </p:cNvPr>
          <p:cNvPicPr>
            <a:picLocks noChangeAspect="1"/>
          </p:cNvPicPr>
          <p:nvPr/>
        </p:nvPicPr>
        <p:blipFill>
          <a:blip r:embed="rId5"/>
          <a:stretch>
            <a:fillRect/>
          </a:stretch>
        </p:blipFill>
        <p:spPr>
          <a:xfrm>
            <a:off x="791138" y="3092760"/>
            <a:ext cx="2751225" cy="1145408"/>
          </a:xfrm>
          <a:prstGeom prst="rect">
            <a:avLst/>
          </a:prstGeom>
        </p:spPr>
      </p:pic>
    </p:spTree>
    <p:extLst>
      <p:ext uri="{BB962C8B-B14F-4D97-AF65-F5344CB8AC3E}">
        <p14:creationId xmlns:p14="http://schemas.microsoft.com/office/powerpoint/2010/main" val="3179070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branch – Commiteando los archivos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49</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0" y="676027"/>
            <a:ext cx="4101287" cy="3119084"/>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Una vez situados sobre la rama, podemos ver que HEAD apunta hacía </a:t>
            </a:r>
            <a:r>
              <a:rPr lang="es-ES" sz="1400" dirty="0" err="1"/>
              <a:t>testBranch</a:t>
            </a:r>
            <a:r>
              <a:rPr lang="es-ES" sz="1400" dirty="0"/>
              <a:t>.</a:t>
            </a:r>
          </a:p>
          <a:p>
            <a:endParaRPr lang="es-ES" sz="1400" dirty="0"/>
          </a:p>
          <a:p>
            <a:endParaRPr lang="es-ES" sz="1400" dirty="0"/>
          </a:p>
          <a:p>
            <a:endParaRPr lang="es-ES" sz="1400" dirty="0"/>
          </a:p>
          <a:p>
            <a:endParaRPr lang="es-ES" sz="1400" dirty="0"/>
          </a:p>
          <a:p>
            <a:endParaRPr lang="es-ES" sz="1400" dirty="0"/>
          </a:p>
          <a:p>
            <a:r>
              <a:rPr lang="es-ES" sz="1400" dirty="0"/>
              <a:t>Y finalmente subimos los ficheros:</a:t>
            </a:r>
          </a:p>
          <a:p>
            <a:endParaRPr lang="es-ES" sz="1400" dirty="0"/>
          </a:p>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4" name="Imagen 3">
            <a:extLst>
              <a:ext uri="{FF2B5EF4-FFF2-40B4-BE49-F238E27FC236}">
                <a16:creationId xmlns:a16="http://schemas.microsoft.com/office/drawing/2014/main" id="{5F15F4EE-6B45-4940-AE5C-1C65EC6EC976}"/>
              </a:ext>
            </a:extLst>
          </p:cNvPr>
          <p:cNvPicPr>
            <a:picLocks noChangeAspect="1"/>
          </p:cNvPicPr>
          <p:nvPr/>
        </p:nvPicPr>
        <p:blipFill>
          <a:blip r:embed="rId3"/>
          <a:stretch>
            <a:fillRect/>
          </a:stretch>
        </p:blipFill>
        <p:spPr>
          <a:xfrm>
            <a:off x="91826" y="1379865"/>
            <a:ext cx="4721987" cy="1243577"/>
          </a:xfrm>
          <a:prstGeom prst="rect">
            <a:avLst/>
          </a:prstGeom>
        </p:spPr>
      </p:pic>
      <p:pic>
        <p:nvPicPr>
          <p:cNvPr id="7" name="Imagen 6">
            <a:extLst>
              <a:ext uri="{FF2B5EF4-FFF2-40B4-BE49-F238E27FC236}">
                <a16:creationId xmlns:a16="http://schemas.microsoft.com/office/drawing/2014/main" id="{4A37A6F4-07E1-4F6F-9413-A65FE32381B1}"/>
              </a:ext>
            </a:extLst>
          </p:cNvPr>
          <p:cNvPicPr>
            <a:picLocks noChangeAspect="1"/>
          </p:cNvPicPr>
          <p:nvPr/>
        </p:nvPicPr>
        <p:blipFill>
          <a:blip r:embed="rId4"/>
          <a:stretch>
            <a:fillRect/>
          </a:stretch>
        </p:blipFill>
        <p:spPr>
          <a:xfrm>
            <a:off x="5019315" y="676027"/>
            <a:ext cx="3688884" cy="3835075"/>
          </a:xfrm>
          <a:prstGeom prst="rect">
            <a:avLst/>
          </a:prstGeom>
        </p:spPr>
      </p:pic>
    </p:spTree>
    <p:extLst>
      <p:ext uri="{BB962C8B-B14F-4D97-AF65-F5344CB8AC3E}">
        <p14:creationId xmlns:p14="http://schemas.microsoft.com/office/powerpoint/2010/main" val="572274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785786" y="447040"/>
            <a:ext cx="6407494" cy="61587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Instalando GIT</a:t>
            </a:r>
            <a:endParaRPr u="sng" dirty="0"/>
          </a:p>
        </p:txBody>
      </p:sp>
      <p:sp>
        <p:nvSpPr>
          <p:cNvPr id="132" name="Google Shape;132;p5"/>
          <p:cNvSpPr txBox="1">
            <a:spLocks noGrp="1"/>
          </p:cNvSpPr>
          <p:nvPr>
            <p:ph type="body" idx="1"/>
          </p:nvPr>
        </p:nvSpPr>
        <p:spPr>
          <a:xfrm>
            <a:off x="396241" y="1210692"/>
            <a:ext cx="4886959" cy="3412108"/>
          </a:xfrm>
          <a:prstGeom prst="rect">
            <a:avLst/>
          </a:prstGeom>
          <a:noFill/>
          <a:ln>
            <a:noFill/>
          </a:ln>
        </p:spPr>
        <p:txBody>
          <a:bodyPr spcFirstLastPara="1" wrap="square" lIns="91425" tIns="91425" rIns="91425" bIns="91425" anchor="t" anchorCtr="0">
            <a:noAutofit/>
          </a:bodyPr>
          <a:lstStyle/>
          <a:p>
            <a:r>
              <a:rPr lang="es-ES" sz="2200" dirty="0"/>
              <a:t>Para instalar GIT vamos a su </a:t>
            </a:r>
            <a:r>
              <a:rPr lang="es-ES" sz="2200" dirty="0">
                <a:hlinkClick r:id="rId3"/>
              </a:rPr>
              <a:t>web oficial</a:t>
            </a:r>
            <a:r>
              <a:rPr lang="es-ES" sz="2200" dirty="0"/>
              <a:t> </a:t>
            </a:r>
          </a:p>
          <a:p>
            <a:r>
              <a:rPr lang="es-ES" sz="2200" dirty="0"/>
              <a:t>En la que también tenéis acceso al libro “</a:t>
            </a:r>
            <a:r>
              <a:rPr lang="es-ES" sz="2200" dirty="0">
                <a:hlinkClick r:id="rId4"/>
              </a:rPr>
              <a:t>Pro GIT</a:t>
            </a:r>
            <a:r>
              <a:rPr lang="es-ES" sz="2200" dirty="0"/>
              <a:t>” de forma totalmente gratuita</a:t>
            </a:r>
          </a:p>
          <a:p>
            <a:endParaRPr lang="es-ES" sz="2200" dirty="0"/>
          </a:p>
          <a:p>
            <a:endParaRPr lang="es-ES" sz="2200" dirty="0"/>
          </a:p>
          <a:p>
            <a:endParaRPr lang="es-ES" sz="2100"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pic>
        <p:nvPicPr>
          <p:cNvPr id="3" name="Imagen 2">
            <a:extLst>
              <a:ext uri="{FF2B5EF4-FFF2-40B4-BE49-F238E27FC236}">
                <a16:creationId xmlns:a16="http://schemas.microsoft.com/office/drawing/2014/main" id="{DC4C04BD-3C49-4688-9F52-7418BCD098FE}"/>
              </a:ext>
            </a:extLst>
          </p:cNvPr>
          <p:cNvPicPr>
            <a:picLocks noChangeAspect="1"/>
          </p:cNvPicPr>
          <p:nvPr/>
        </p:nvPicPr>
        <p:blipFill>
          <a:blip r:embed="rId5"/>
          <a:stretch>
            <a:fillRect/>
          </a:stretch>
        </p:blipFill>
        <p:spPr>
          <a:xfrm>
            <a:off x="5545120" y="1629408"/>
            <a:ext cx="3082962" cy="2616091"/>
          </a:xfrm>
          <a:prstGeom prst="rect">
            <a:avLst/>
          </a:prstGeom>
        </p:spPr>
      </p:pic>
      <p:pic>
        <p:nvPicPr>
          <p:cNvPr id="5" name="Imagen 4">
            <a:extLst>
              <a:ext uri="{FF2B5EF4-FFF2-40B4-BE49-F238E27FC236}">
                <a16:creationId xmlns:a16="http://schemas.microsoft.com/office/drawing/2014/main" id="{59AFFA4C-0D85-46AF-9BED-AB8CFF07F5C1}"/>
              </a:ext>
            </a:extLst>
          </p:cNvPr>
          <p:cNvPicPr>
            <a:picLocks noChangeAspect="1"/>
          </p:cNvPicPr>
          <p:nvPr/>
        </p:nvPicPr>
        <p:blipFill>
          <a:blip r:embed="rId6"/>
          <a:stretch>
            <a:fillRect/>
          </a:stretch>
        </p:blipFill>
        <p:spPr>
          <a:xfrm>
            <a:off x="644353" y="3201156"/>
            <a:ext cx="4497414" cy="1044343"/>
          </a:xfrm>
          <a:prstGeom prst="rect">
            <a:avLst/>
          </a:prstGeom>
        </p:spPr>
      </p:pic>
    </p:spTree>
    <p:extLst>
      <p:ext uri="{BB962C8B-B14F-4D97-AF65-F5344CB8AC3E}">
        <p14:creationId xmlns:p14="http://schemas.microsoft.com/office/powerpoint/2010/main" val="2617654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12422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branch – Observando los cambios en GitHub</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50</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531725" y="1335283"/>
            <a:ext cx="4101287"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Tras subir los cambios a GitHub vemos que tenemos dos ramas:</a:t>
            </a:r>
          </a:p>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6" name="Imagen 5">
            <a:extLst>
              <a:ext uri="{FF2B5EF4-FFF2-40B4-BE49-F238E27FC236}">
                <a16:creationId xmlns:a16="http://schemas.microsoft.com/office/drawing/2014/main" id="{617128C0-F9F1-48B8-823A-6885E802AD32}"/>
              </a:ext>
            </a:extLst>
          </p:cNvPr>
          <p:cNvPicPr>
            <a:picLocks noChangeAspect="1"/>
          </p:cNvPicPr>
          <p:nvPr/>
        </p:nvPicPr>
        <p:blipFill>
          <a:blip r:embed="rId3"/>
          <a:stretch>
            <a:fillRect/>
          </a:stretch>
        </p:blipFill>
        <p:spPr>
          <a:xfrm>
            <a:off x="2015636" y="1998813"/>
            <a:ext cx="7208088" cy="1404324"/>
          </a:xfrm>
          <a:prstGeom prst="rect">
            <a:avLst/>
          </a:prstGeom>
        </p:spPr>
      </p:pic>
      <p:pic>
        <p:nvPicPr>
          <p:cNvPr id="9" name="Imagen 8">
            <a:extLst>
              <a:ext uri="{FF2B5EF4-FFF2-40B4-BE49-F238E27FC236}">
                <a16:creationId xmlns:a16="http://schemas.microsoft.com/office/drawing/2014/main" id="{15B06D07-D449-4B1B-BEC2-E4B50EFEBF47}"/>
              </a:ext>
            </a:extLst>
          </p:cNvPr>
          <p:cNvPicPr>
            <a:picLocks noChangeAspect="1"/>
          </p:cNvPicPr>
          <p:nvPr/>
        </p:nvPicPr>
        <p:blipFill>
          <a:blip r:embed="rId4"/>
          <a:stretch>
            <a:fillRect/>
          </a:stretch>
        </p:blipFill>
        <p:spPr>
          <a:xfrm>
            <a:off x="91826" y="1888194"/>
            <a:ext cx="1880434" cy="1653588"/>
          </a:xfrm>
          <a:prstGeom prst="rect">
            <a:avLst/>
          </a:prstGeom>
        </p:spPr>
      </p:pic>
      <p:pic>
        <p:nvPicPr>
          <p:cNvPr id="11" name="Imagen 10">
            <a:extLst>
              <a:ext uri="{FF2B5EF4-FFF2-40B4-BE49-F238E27FC236}">
                <a16:creationId xmlns:a16="http://schemas.microsoft.com/office/drawing/2014/main" id="{73D76DD5-265B-4720-81E5-D90A7CE66218}"/>
              </a:ext>
            </a:extLst>
          </p:cNvPr>
          <p:cNvPicPr>
            <a:picLocks noChangeAspect="1"/>
          </p:cNvPicPr>
          <p:nvPr/>
        </p:nvPicPr>
        <p:blipFill>
          <a:blip r:embed="rId5"/>
          <a:stretch>
            <a:fillRect/>
          </a:stretch>
        </p:blipFill>
        <p:spPr>
          <a:xfrm>
            <a:off x="1996200" y="3529172"/>
            <a:ext cx="7147800" cy="893475"/>
          </a:xfrm>
          <a:prstGeom prst="rect">
            <a:avLst/>
          </a:prstGeom>
        </p:spPr>
      </p:pic>
    </p:spTree>
    <p:extLst>
      <p:ext uri="{BB962C8B-B14F-4D97-AF65-F5344CB8AC3E}">
        <p14:creationId xmlns:p14="http://schemas.microsoft.com/office/powerpoint/2010/main" val="2474512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12422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branch – Juntando la rama con master</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51</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531725" y="1335283"/>
            <a:ext cx="3032275"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Para juntar una rama con master nos situamos en la rama </a:t>
            </a:r>
            <a:r>
              <a:rPr lang="es-ES" sz="1400" dirty="0" err="1"/>
              <a:t>main</a:t>
            </a:r>
            <a:r>
              <a:rPr lang="es-ES" sz="1400" dirty="0"/>
              <a:t> y hacemos un </a:t>
            </a:r>
            <a:r>
              <a:rPr lang="es-ES" sz="1400" dirty="0" err="1"/>
              <a:t>git</a:t>
            </a:r>
            <a:r>
              <a:rPr lang="es-ES" sz="1400" dirty="0"/>
              <a:t> </a:t>
            </a:r>
            <a:r>
              <a:rPr lang="es-ES" sz="1400" dirty="0" err="1"/>
              <a:t>merge</a:t>
            </a:r>
            <a:r>
              <a:rPr lang="es-ES" sz="1400" dirty="0"/>
              <a:t> de la rama que queremos </a:t>
            </a:r>
            <a:r>
              <a:rPr lang="es-ES" sz="1400" dirty="0" err="1"/>
              <a:t>mergear</a:t>
            </a:r>
            <a:r>
              <a:rPr lang="es-ES" sz="1400" dirty="0"/>
              <a:t> (fusionar)</a:t>
            </a:r>
          </a:p>
          <a:p>
            <a:r>
              <a:rPr lang="es-ES" sz="1400" dirty="0"/>
              <a:t>En este caso, vemos que el tipo de </a:t>
            </a:r>
            <a:r>
              <a:rPr lang="es-ES" sz="1400" dirty="0" err="1"/>
              <a:t>merge</a:t>
            </a:r>
            <a:r>
              <a:rPr lang="es-ES" sz="1400" dirty="0"/>
              <a:t> es </a:t>
            </a:r>
            <a:r>
              <a:rPr lang="es-ES" sz="1400" dirty="0" err="1"/>
              <a:t>fast</a:t>
            </a:r>
            <a:r>
              <a:rPr lang="es-ES" sz="1400" dirty="0"/>
              <a:t>-forward. En la siguiente diapositiva explicaremos la diferencia entre </a:t>
            </a:r>
            <a:r>
              <a:rPr lang="es-ES" sz="1400" dirty="0" err="1"/>
              <a:t>fast</a:t>
            </a:r>
            <a:r>
              <a:rPr lang="es-ES" sz="1400" dirty="0"/>
              <a:t> –forward y no </a:t>
            </a:r>
            <a:r>
              <a:rPr lang="es-ES" sz="1400" dirty="0" err="1"/>
              <a:t>fast</a:t>
            </a:r>
            <a:r>
              <a:rPr lang="es-ES" sz="1400" dirty="0"/>
              <a:t>-forward.</a:t>
            </a:r>
          </a:p>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3" name="Imagen 2">
            <a:extLst>
              <a:ext uri="{FF2B5EF4-FFF2-40B4-BE49-F238E27FC236}">
                <a16:creationId xmlns:a16="http://schemas.microsoft.com/office/drawing/2014/main" id="{27508A78-1513-47E5-A3CD-50BB098E3A97}"/>
              </a:ext>
            </a:extLst>
          </p:cNvPr>
          <p:cNvPicPr>
            <a:picLocks noChangeAspect="1"/>
          </p:cNvPicPr>
          <p:nvPr/>
        </p:nvPicPr>
        <p:blipFill>
          <a:blip r:embed="rId3"/>
          <a:stretch>
            <a:fillRect/>
          </a:stretch>
        </p:blipFill>
        <p:spPr>
          <a:xfrm>
            <a:off x="3864487" y="816194"/>
            <a:ext cx="5000625" cy="2543175"/>
          </a:xfrm>
          <a:prstGeom prst="rect">
            <a:avLst/>
          </a:prstGeom>
        </p:spPr>
      </p:pic>
    </p:spTree>
    <p:extLst>
      <p:ext uri="{BB962C8B-B14F-4D97-AF65-F5344CB8AC3E}">
        <p14:creationId xmlns:p14="http://schemas.microsoft.com/office/powerpoint/2010/main" val="651337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Tipos de merge</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52</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531725" y="1335283"/>
            <a:ext cx="3032275"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9218" name="Picture 2" descr="Graphic showing how --no-ff groups together all commits from feature branch into one commit on master branch">
            <a:extLst>
              <a:ext uri="{FF2B5EF4-FFF2-40B4-BE49-F238E27FC236}">
                <a16:creationId xmlns:a16="http://schemas.microsoft.com/office/drawing/2014/main" id="{128956F1-B667-479F-85AF-8383E674F0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949"/>
          <a:stretch/>
        </p:blipFill>
        <p:spPr bwMode="auto">
          <a:xfrm>
            <a:off x="4245296" y="399545"/>
            <a:ext cx="4164069" cy="368127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32;p5">
            <a:extLst>
              <a:ext uri="{FF2B5EF4-FFF2-40B4-BE49-F238E27FC236}">
                <a16:creationId xmlns:a16="http://schemas.microsoft.com/office/drawing/2014/main" id="{827FE94F-F152-4FEF-A281-37AA14BC4094}"/>
              </a:ext>
            </a:extLst>
          </p:cNvPr>
          <p:cNvSpPr txBox="1">
            <a:spLocks/>
          </p:cNvSpPr>
          <p:nvPr/>
        </p:nvSpPr>
        <p:spPr>
          <a:xfrm>
            <a:off x="259201" y="705601"/>
            <a:ext cx="3457200" cy="1534582"/>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a:t>
            </a:r>
            <a:r>
              <a:rPr lang="es-ES" sz="1400" dirty="0" err="1"/>
              <a:t>Fast</a:t>
            </a:r>
            <a:r>
              <a:rPr lang="es-ES" sz="1400" dirty="0"/>
              <a:t> forward” (FF) significa avance rápido y nos permite fusionar la rama que acabamos de crear directamente con la rama </a:t>
            </a:r>
            <a:r>
              <a:rPr lang="es-ES" sz="1400" dirty="0" err="1"/>
              <a:t>main</a:t>
            </a:r>
            <a:r>
              <a:rPr lang="es-ES" sz="1400" dirty="0"/>
              <a:t> sin realizar un </a:t>
            </a:r>
            <a:r>
              <a:rPr lang="es-ES" sz="1400" dirty="0" err="1"/>
              <a:t>commit</a:t>
            </a:r>
            <a:r>
              <a:rPr lang="es-ES" sz="1400" dirty="0"/>
              <a:t> de confirmación.</a:t>
            </a:r>
          </a:p>
          <a:p>
            <a:pPr lvl="1"/>
            <a:r>
              <a:rPr lang="es-ES" sz="1100" dirty="0" err="1"/>
              <a:t>git</a:t>
            </a:r>
            <a:r>
              <a:rPr lang="es-ES" sz="1100" dirty="0"/>
              <a:t> </a:t>
            </a:r>
            <a:r>
              <a:rPr lang="es-ES" sz="1100" dirty="0" err="1"/>
              <a:t>merge</a:t>
            </a:r>
            <a:r>
              <a:rPr lang="es-ES" sz="1100" dirty="0"/>
              <a:t> –</a:t>
            </a:r>
            <a:r>
              <a:rPr lang="es-ES" sz="1100" dirty="0" err="1"/>
              <a:t>ff</a:t>
            </a:r>
            <a:endParaRPr lang="es-ES" sz="1100" dirty="0"/>
          </a:p>
          <a:p>
            <a:pPr lvl="1"/>
            <a:r>
              <a:rPr lang="es-ES" sz="1100" dirty="0" err="1"/>
              <a:t>git</a:t>
            </a:r>
            <a:r>
              <a:rPr lang="es-ES" sz="1100" dirty="0"/>
              <a:t> </a:t>
            </a:r>
            <a:r>
              <a:rPr lang="es-ES" sz="1100" dirty="0" err="1"/>
              <a:t>merge</a:t>
            </a:r>
            <a:r>
              <a:rPr lang="es-ES" sz="1100" dirty="0"/>
              <a:t> --</a:t>
            </a:r>
            <a:r>
              <a:rPr lang="es-ES" sz="1100" dirty="0" err="1"/>
              <a:t>ff</a:t>
            </a:r>
            <a:r>
              <a:rPr lang="es-ES" sz="1100" dirty="0"/>
              <a:t> = </a:t>
            </a:r>
            <a:r>
              <a:rPr lang="es-ES" sz="1100" dirty="0" err="1"/>
              <a:t>git</a:t>
            </a:r>
            <a:r>
              <a:rPr lang="es-ES" sz="1100" dirty="0"/>
              <a:t> </a:t>
            </a:r>
            <a:r>
              <a:rPr lang="es-ES" sz="1100" dirty="0" err="1"/>
              <a:t>merge</a:t>
            </a:r>
            <a:r>
              <a:rPr lang="es-ES" sz="1100" dirty="0"/>
              <a:t> Ya que por defecto se utiliza el --</a:t>
            </a:r>
            <a:r>
              <a:rPr lang="es-ES" sz="1100" dirty="0" err="1"/>
              <a:t>ff</a:t>
            </a:r>
            <a:r>
              <a:rPr lang="es-ES" sz="1100" dirty="0"/>
              <a:t> por defecto (default) </a:t>
            </a:r>
          </a:p>
          <a:p>
            <a:r>
              <a:rPr lang="es-ES" sz="1400" dirty="0"/>
              <a:t>En cambio, “No </a:t>
            </a:r>
            <a:r>
              <a:rPr lang="es-ES" sz="1400" dirty="0" err="1"/>
              <a:t>Fast</a:t>
            </a:r>
            <a:r>
              <a:rPr lang="es-ES" sz="1400" dirty="0"/>
              <a:t> Forward” (NFF), crea una nueva confirmación con varios padres. Lo que proporciona un mejor seguimiento del historial.</a:t>
            </a:r>
          </a:p>
          <a:p>
            <a:pPr lvl="1"/>
            <a:r>
              <a:rPr lang="en-US" sz="1100" dirty="0"/>
              <a:t>git merge --no-ff </a:t>
            </a:r>
            <a:r>
              <a:rPr lang="en-US" sz="1100" dirty="0" err="1"/>
              <a:t>newFeature</a:t>
            </a:r>
            <a:r>
              <a:rPr lang="en-US" sz="1100" dirty="0"/>
              <a:t> -m 'add new feature'</a:t>
            </a:r>
            <a:endParaRPr lang="es-ES" sz="1100" dirty="0"/>
          </a:p>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spTree>
    <p:extLst>
      <p:ext uri="{BB962C8B-B14F-4D97-AF65-F5344CB8AC3E}">
        <p14:creationId xmlns:p14="http://schemas.microsoft.com/office/powerpoint/2010/main" val="117580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Tipos de merge</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53</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531725" y="1335283"/>
            <a:ext cx="3032275"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6" name="Picture 2">
            <a:extLst>
              <a:ext uri="{FF2B5EF4-FFF2-40B4-BE49-F238E27FC236}">
                <a16:creationId xmlns:a16="http://schemas.microsoft.com/office/drawing/2014/main" id="{DF956163-CF81-495B-9187-47A1E29D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000" y="642711"/>
            <a:ext cx="4522675" cy="37505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22D6784-E305-4CF4-A398-19CBF4CD6F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949"/>
          <a:stretch/>
        </p:blipFill>
        <p:spPr bwMode="auto">
          <a:xfrm>
            <a:off x="100800" y="764099"/>
            <a:ext cx="4164069" cy="368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365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Tipos de merge</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54</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531725" y="1335283"/>
            <a:ext cx="3032275"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1026" name="Picture 2">
            <a:extLst>
              <a:ext uri="{FF2B5EF4-FFF2-40B4-BE49-F238E27FC236}">
                <a16:creationId xmlns:a16="http://schemas.microsoft.com/office/drawing/2014/main" id="{0718072C-D5B6-42FD-9A31-289AA57D22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1725" y="907200"/>
            <a:ext cx="7247783" cy="394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652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branch – Ejemplo No-Fast-Forward</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55</a:t>
            </a:fld>
            <a:endParaRPr/>
          </a:p>
        </p:txBody>
      </p:sp>
      <p:pic>
        <p:nvPicPr>
          <p:cNvPr id="4" name="Imagen 3">
            <a:extLst>
              <a:ext uri="{FF2B5EF4-FFF2-40B4-BE49-F238E27FC236}">
                <a16:creationId xmlns:a16="http://schemas.microsoft.com/office/drawing/2014/main" id="{C749F100-DF9A-45C8-829D-B355B629181F}"/>
              </a:ext>
            </a:extLst>
          </p:cNvPr>
          <p:cNvPicPr>
            <a:picLocks noChangeAspect="1"/>
          </p:cNvPicPr>
          <p:nvPr/>
        </p:nvPicPr>
        <p:blipFill>
          <a:blip r:embed="rId3"/>
          <a:stretch>
            <a:fillRect/>
          </a:stretch>
        </p:blipFill>
        <p:spPr>
          <a:xfrm>
            <a:off x="19656" y="700647"/>
            <a:ext cx="4552344" cy="2146211"/>
          </a:xfrm>
          <a:prstGeom prst="rect">
            <a:avLst/>
          </a:prstGeom>
        </p:spPr>
      </p:pic>
      <p:pic>
        <p:nvPicPr>
          <p:cNvPr id="6" name="Imagen 5">
            <a:extLst>
              <a:ext uri="{FF2B5EF4-FFF2-40B4-BE49-F238E27FC236}">
                <a16:creationId xmlns:a16="http://schemas.microsoft.com/office/drawing/2014/main" id="{FEF20C1C-F586-41EB-B4AC-E07E58B50FAD}"/>
              </a:ext>
            </a:extLst>
          </p:cNvPr>
          <p:cNvPicPr>
            <a:picLocks noChangeAspect="1"/>
          </p:cNvPicPr>
          <p:nvPr/>
        </p:nvPicPr>
        <p:blipFill>
          <a:blip r:embed="rId4"/>
          <a:stretch>
            <a:fillRect/>
          </a:stretch>
        </p:blipFill>
        <p:spPr>
          <a:xfrm>
            <a:off x="19656" y="2915850"/>
            <a:ext cx="5876925" cy="1219200"/>
          </a:xfrm>
          <a:prstGeom prst="rect">
            <a:avLst/>
          </a:prstGeom>
        </p:spPr>
      </p:pic>
      <p:pic>
        <p:nvPicPr>
          <p:cNvPr id="11" name="Imagen 10">
            <a:extLst>
              <a:ext uri="{FF2B5EF4-FFF2-40B4-BE49-F238E27FC236}">
                <a16:creationId xmlns:a16="http://schemas.microsoft.com/office/drawing/2014/main" id="{294416F8-6484-4E93-B52A-E08680FB6F87}"/>
              </a:ext>
            </a:extLst>
          </p:cNvPr>
          <p:cNvPicPr>
            <a:picLocks noChangeAspect="1"/>
          </p:cNvPicPr>
          <p:nvPr/>
        </p:nvPicPr>
        <p:blipFill>
          <a:blip r:embed="rId5"/>
          <a:stretch>
            <a:fillRect/>
          </a:stretch>
        </p:blipFill>
        <p:spPr>
          <a:xfrm>
            <a:off x="4646289" y="715320"/>
            <a:ext cx="4375822" cy="2301405"/>
          </a:xfrm>
          <a:prstGeom prst="rect">
            <a:avLst/>
          </a:prstGeom>
        </p:spPr>
      </p:pic>
    </p:spTree>
    <p:extLst>
      <p:ext uri="{BB962C8B-B14F-4D97-AF65-F5344CB8AC3E}">
        <p14:creationId xmlns:p14="http://schemas.microsoft.com/office/powerpoint/2010/main" val="2825380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branch – Ejemplo No-Fast-Forward</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56</a:t>
            </a:fld>
            <a:endParaRPr/>
          </a:p>
        </p:txBody>
      </p:sp>
      <p:pic>
        <p:nvPicPr>
          <p:cNvPr id="8" name="Imagen 7">
            <a:extLst>
              <a:ext uri="{FF2B5EF4-FFF2-40B4-BE49-F238E27FC236}">
                <a16:creationId xmlns:a16="http://schemas.microsoft.com/office/drawing/2014/main" id="{E6C4873F-9750-4BD2-A3E5-F38A75034E13}"/>
              </a:ext>
            </a:extLst>
          </p:cNvPr>
          <p:cNvPicPr>
            <a:picLocks noChangeAspect="1"/>
          </p:cNvPicPr>
          <p:nvPr/>
        </p:nvPicPr>
        <p:blipFill>
          <a:blip r:embed="rId3"/>
          <a:stretch>
            <a:fillRect/>
          </a:stretch>
        </p:blipFill>
        <p:spPr>
          <a:xfrm>
            <a:off x="295199" y="711134"/>
            <a:ext cx="5092771" cy="3748123"/>
          </a:xfrm>
          <a:prstGeom prst="rect">
            <a:avLst/>
          </a:prstGeom>
        </p:spPr>
      </p:pic>
    </p:spTree>
    <p:extLst>
      <p:ext uri="{BB962C8B-B14F-4D97-AF65-F5344CB8AC3E}">
        <p14:creationId xmlns:p14="http://schemas.microsoft.com/office/powerpoint/2010/main" val="1503701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Git branch – Ejemplo No-Fast-Forward</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57</a:t>
            </a:fld>
            <a:endParaRPr/>
          </a:p>
        </p:txBody>
      </p:sp>
      <p:pic>
        <p:nvPicPr>
          <p:cNvPr id="11" name="Imagen 10">
            <a:extLst>
              <a:ext uri="{FF2B5EF4-FFF2-40B4-BE49-F238E27FC236}">
                <a16:creationId xmlns:a16="http://schemas.microsoft.com/office/drawing/2014/main" id="{DE34B10F-B0FB-46D9-954B-75C84BEC3C3E}"/>
              </a:ext>
            </a:extLst>
          </p:cNvPr>
          <p:cNvPicPr>
            <a:picLocks noChangeAspect="1"/>
          </p:cNvPicPr>
          <p:nvPr/>
        </p:nvPicPr>
        <p:blipFill rotWithShape="1">
          <a:blip r:embed="rId3"/>
          <a:srcRect t="10622"/>
          <a:stretch/>
        </p:blipFill>
        <p:spPr>
          <a:xfrm>
            <a:off x="0" y="775105"/>
            <a:ext cx="5318121" cy="2835617"/>
          </a:xfrm>
          <a:prstGeom prst="rect">
            <a:avLst/>
          </a:prstGeom>
        </p:spPr>
      </p:pic>
      <p:pic>
        <p:nvPicPr>
          <p:cNvPr id="16" name="Imagen 15">
            <a:extLst>
              <a:ext uri="{FF2B5EF4-FFF2-40B4-BE49-F238E27FC236}">
                <a16:creationId xmlns:a16="http://schemas.microsoft.com/office/drawing/2014/main" id="{A9ECA80B-D203-4B69-A86C-115AD9C11118}"/>
              </a:ext>
            </a:extLst>
          </p:cNvPr>
          <p:cNvPicPr>
            <a:picLocks noChangeAspect="1"/>
          </p:cNvPicPr>
          <p:nvPr/>
        </p:nvPicPr>
        <p:blipFill rotWithShape="1">
          <a:blip r:embed="rId4"/>
          <a:srcRect t="18065"/>
          <a:stretch/>
        </p:blipFill>
        <p:spPr>
          <a:xfrm>
            <a:off x="3700149" y="3211200"/>
            <a:ext cx="5443851" cy="1182078"/>
          </a:xfrm>
          <a:prstGeom prst="rect">
            <a:avLst/>
          </a:prstGeom>
        </p:spPr>
      </p:pic>
    </p:spTree>
    <p:extLst>
      <p:ext uri="{BB962C8B-B14F-4D97-AF65-F5344CB8AC3E}">
        <p14:creationId xmlns:p14="http://schemas.microsoft.com/office/powerpoint/2010/main" val="1340283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Eliminando ramas en local</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58</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380525" y="816195"/>
            <a:ext cx="3032275"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Para eliminar una rama en local realizamos lo siguiente:</a:t>
            </a:r>
          </a:p>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4" name="Imagen 3">
            <a:extLst>
              <a:ext uri="{FF2B5EF4-FFF2-40B4-BE49-F238E27FC236}">
                <a16:creationId xmlns:a16="http://schemas.microsoft.com/office/drawing/2014/main" id="{741A01AF-E23F-458E-ACD7-901FFB16163F}"/>
              </a:ext>
            </a:extLst>
          </p:cNvPr>
          <p:cNvPicPr>
            <a:picLocks noChangeAspect="1"/>
          </p:cNvPicPr>
          <p:nvPr/>
        </p:nvPicPr>
        <p:blipFill>
          <a:blip r:embed="rId3"/>
          <a:stretch>
            <a:fillRect/>
          </a:stretch>
        </p:blipFill>
        <p:spPr>
          <a:xfrm>
            <a:off x="3678524" y="1190625"/>
            <a:ext cx="4495800" cy="2762250"/>
          </a:xfrm>
          <a:prstGeom prst="rect">
            <a:avLst/>
          </a:prstGeom>
        </p:spPr>
      </p:pic>
    </p:spTree>
    <p:extLst>
      <p:ext uri="{BB962C8B-B14F-4D97-AF65-F5344CB8AC3E}">
        <p14:creationId xmlns:p14="http://schemas.microsoft.com/office/powerpoint/2010/main" val="3181301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Eliminando ramas en remoto</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59</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380525" y="816195"/>
            <a:ext cx="3032275"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Para eliminar una rama en remoto realizamos lo siguiente:</a:t>
            </a:r>
          </a:p>
          <a:p>
            <a:endParaRPr lang="es-ES" sz="1400" dirty="0"/>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6" name="Imagen 5">
            <a:extLst>
              <a:ext uri="{FF2B5EF4-FFF2-40B4-BE49-F238E27FC236}">
                <a16:creationId xmlns:a16="http://schemas.microsoft.com/office/drawing/2014/main" id="{F380A72E-33DC-4A92-8043-723C5D822EE9}"/>
              </a:ext>
            </a:extLst>
          </p:cNvPr>
          <p:cNvPicPr>
            <a:picLocks noChangeAspect="1"/>
          </p:cNvPicPr>
          <p:nvPr/>
        </p:nvPicPr>
        <p:blipFill>
          <a:blip r:embed="rId3"/>
          <a:stretch>
            <a:fillRect/>
          </a:stretch>
        </p:blipFill>
        <p:spPr>
          <a:xfrm>
            <a:off x="136800" y="1676055"/>
            <a:ext cx="2222287" cy="1981482"/>
          </a:xfrm>
          <a:prstGeom prst="rect">
            <a:avLst/>
          </a:prstGeom>
        </p:spPr>
      </p:pic>
      <p:pic>
        <p:nvPicPr>
          <p:cNvPr id="8" name="Imagen 7">
            <a:extLst>
              <a:ext uri="{FF2B5EF4-FFF2-40B4-BE49-F238E27FC236}">
                <a16:creationId xmlns:a16="http://schemas.microsoft.com/office/drawing/2014/main" id="{E6D77AFA-DE93-478F-A54E-28E4A8BB96EC}"/>
              </a:ext>
            </a:extLst>
          </p:cNvPr>
          <p:cNvPicPr>
            <a:picLocks noChangeAspect="1"/>
          </p:cNvPicPr>
          <p:nvPr/>
        </p:nvPicPr>
        <p:blipFill>
          <a:blip r:embed="rId4"/>
          <a:stretch>
            <a:fillRect/>
          </a:stretch>
        </p:blipFill>
        <p:spPr>
          <a:xfrm>
            <a:off x="3564000" y="735570"/>
            <a:ext cx="4486275" cy="1647825"/>
          </a:xfrm>
          <a:prstGeom prst="rect">
            <a:avLst/>
          </a:prstGeom>
        </p:spPr>
      </p:pic>
      <p:pic>
        <p:nvPicPr>
          <p:cNvPr id="10" name="Imagen 9">
            <a:extLst>
              <a:ext uri="{FF2B5EF4-FFF2-40B4-BE49-F238E27FC236}">
                <a16:creationId xmlns:a16="http://schemas.microsoft.com/office/drawing/2014/main" id="{CBB61962-5E8B-49E9-9265-7B4C015375F9}"/>
              </a:ext>
            </a:extLst>
          </p:cNvPr>
          <p:cNvPicPr>
            <a:picLocks noChangeAspect="1"/>
          </p:cNvPicPr>
          <p:nvPr/>
        </p:nvPicPr>
        <p:blipFill>
          <a:blip r:embed="rId5"/>
          <a:stretch>
            <a:fillRect/>
          </a:stretch>
        </p:blipFill>
        <p:spPr>
          <a:xfrm>
            <a:off x="5895314" y="2515353"/>
            <a:ext cx="2447217" cy="1877925"/>
          </a:xfrm>
          <a:prstGeom prst="rect">
            <a:avLst/>
          </a:prstGeom>
        </p:spPr>
      </p:pic>
    </p:spTree>
    <p:extLst>
      <p:ext uri="{BB962C8B-B14F-4D97-AF65-F5344CB8AC3E}">
        <p14:creationId xmlns:p14="http://schemas.microsoft.com/office/powerpoint/2010/main" val="1251609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2" name="Imagen 11">
            <a:extLst>
              <a:ext uri="{FF2B5EF4-FFF2-40B4-BE49-F238E27FC236}">
                <a16:creationId xmlns:a16="http://schemas.microsoft.com/office/drawing/2014/main" id="{5DEF2C15-405A-4512-A841-2A9C3F7BE9DF}"/>
              </a:ext>
            </a:extLst>
          </p:cNvPr>
          <p:cNvPicPr>
            <a:picLocks noChangeAspect="1"/>
          </p:cNvPicPr>
          <p:nvPr/>
        </p:nvPicPr>
        <p:blipFill>
          <a:blip r:embed="rId3"/>
          <a:stretch>
            <a:fillRect/>
          </a:stretch>
        </p:blipFill>
        <p:spPr>
          <a:xfrm>
            <a:off x="6031230" y="2236299"/>
            <a:ext cx="2528072" cy="2156979"/>
          </a:xfrm>
          <a:prstGeom prst="rect">
            <a:avLst/>
          </a:prstGeom>
        </p:spPr>
      </p:pic>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a:t>
            </a:fld>
            <a:endParaRPr/>
          </a:p>
        </p:txBody>
      </p:sp>
      <p:pic>
        <p:nvPicPr>
          <p:cNvPr id="14" name="Imagen 13">
            <a:extLst>
              <a:ext uri="{FF2B5EF4-FFF2-40B4-BE49-F238E27FC236}">
                <a16:creationId xmlns:a16="http://schemas.microsoft.com/office/drawing/2014/main" id="{A40E5BFE-C67D-4F51-A261-E2F937632A34}"/>
              </a:ext>
            </a:extLst>
          </p:cNvPr>
          <p:cNvPicPr>
            <a:picLocks noChangeAspect="1"/>
          </p:cNvPicPr>
          <p:nvPr/>
        </p:nvPicPr>
        <p:blipFill>
          <a:blip r:embed="rId4"/>
          <a:stretch>
            <a:fillRect/>
          </a:stretch>
        </p:blipFill>
        <p:spPr>
          <a:xfrm>
            <a:off x="6031230" y="811279"/>
            <a:ext cx="2689480" cy="1019836"/>
          </a:xfrm>
          <a:prstGeom prst="rect">
            <a:avLst/>
          </a:prstGeom>
        </p:spPr>
      </p:pic>
      <p:sp>
        <p:nvSpPr>
          <p:cNvPr id="15" name="Google Shape;131;p5">
            <a:extLst>
              <a:ext uri="{FF2B5EF4-FFF2-40B4-BE49-F238E27FC236}">
                <a16:creationId xmlns:a16="http://schemas.microsoft.com/office/drawing/2014/main" id="{C8C8BAD3-8845-43C6-A9F5-BCCE2CC88746}"/>
              </a:ext>
            </a:extLst>
          </p:cNvPr>
          <p:cNvSpPr txBox="1">
            <a:spLocks/>
          </p:cNvSpPr>
          <p:nvPr/>
        </p:nvSpPr>
        <p:spPr>
          <a:xfrm>
            <a:off x="785786" y="447040"/>
            <a:ext cx="6407494" cy="53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s-ES" b="0" u="sng" dirty="0">
                <a:latin typeface="+mj-lt"/>
                <a:ea typeface="+mj-ea"/>
                <a:cs typeface="+mj-cs"/>
              </a:rPr>
              <a:t>GIT</a:t>
            </a:r>
            <a:r>
              <a:rPr lang="es-ES" b="0" u="sng" dirty="0"/>
              <a:t> </a:t>
            </a:r>
            <a:r>
              <a:rPr lang="es-ES" b="0" u="sng" dirty="0" err="1">
                <a:latin typeface="+mj-lt"/>
                <a:ea typeface="+mj-ea"/>
                <a:cs typeface="+mj-cs"/>
              </a:rPr>
              <a:t>Bash</a:t>
            </a:r>
            <a:endParaRPr lang="es-ES" b="0" u="sng" dirty="0">
              <a:latin typeface="+mj-lt"/>
              <a:ea typeface="+mj-ea"/>
              <a:cs typeface="+mj-cs"/>
            </a:endParaRPr>
          </a:p>
        </p:txBody>
      </p:sp>
      <p:sp>
        <p:nvSpPr>
          <p:cNvPr id="16" name="Google Shape;132;p5">
            <a:extLst>
              <a:ext uri="{FF2B5EF4-FFF2-40B4-BE49-F238E27FC236}">
                <a16:creationId xmlns:a16="http://schemas.microsoft.com/office/drawing/2014/main" id="{13D2080F-1DFB-4E03-9E83-50E76084CDC3}"/>
              </a:ext>
            </a:extLst>
          </p:cNvPr>
          <p:cNvSpPr txBox="1">
            <a:spLocks/>
          </p:cNvSpPr>
          <p:nvPr/>
        </p:nvSpPr>
        <p:spPr>
          <a:xfrm>
            <a:off x="271970" y="891903"/>
            <a:ext cx="5759260" cy="1195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1pPr>
            <a:lvl2pPr marL="914400" marR="0" lvl="1"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2pPr>
            <a:lvl3pPr marL="1371600" marR="0" lvl="2"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3pPr>
            <a:lvl4pPr marL="1828800" marR="0" lvl="3"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4pPr>
            <a:lvl5pPr marL="2286000" marR="0" lvl="4"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5pPr>
            <a:lvl6pPr marL="2743200" marR="0" lvl="5"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6pPr>
            <a:lvl7pPr marL="3200400" marR="0" lvl="6"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7pPr>
            <a:lvl8pPr marL="3657600" marR="0" lvl="7"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8pPr>
            <a:lvl9pPr marL="4114800" marR="0" lvl="8"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9pPr>
          </a:lstStyle>
          <a:p>
            <a:r>
              <a:rPr lang="es-ES" sz="2200" dirty="0">
                <a:solidFill>
                  <a:schemeClr val="tx1"/>
                </a:solidFill>
                <a:latin typeface="+mn-lt"/>
                <a:ea typeface="+mn-ea"/>
                <a:cs typeface="+mn-cs"/>
              </a:rPr>
              <a:t>Cuando instalamos GIT (en Windows), se nos instalará una especie de terminal Git </a:t>
            </a:r>
            <a:r>
              <a:rPr lang="es-ES" sz="2200" dirty="0" err="1">
                <a:solidFill>
                  <a:schemeClr val="tx1"/>
                </a:solidFill>
                <a:latin typeface="+mn-lt"/>
                <a:ea typeface="+mn-ea"/>
                <a:cs typeface="+mn-cs"/>
              </a:rPr>
              <a:t>Bash</a:t>
            </a:r>
            <a:r>
              <a:rPr lang="es-ES" sz="2200" dirty="0">
                <a:solidFill>
                  <a:schemeClr val="tx1"/>
                </a:solidFill>
                <a:latin typeface="+mn-lt"/>
                <a:ea typeface="+mn-ea"/>
                <a:cs typeface="+mn-cs"/>
              </a:rPr>
              <a:t>.</a:t>
            </a:r>
          </a:p>
          <a:p>
            <a:endParaRPr lang="es-ES" sz="2200" dirty="0"/>
          </a:p>
          <a:p>
            <a:endParaRPr lang="es-ES" sz="2100" dirty="0"/>
          </a:p>
        </p:txBody>
      </p:sp>
      <p:pic>
        <p:nvPicPr>
          <p:cNvPr id="17" name="Imagen 16">
            <a:extLst>
              <a:ext uri="{FF2B5EF4-FFF2-40B4-BE49-F238E27FC236}">
                <a16:creationId xmlns:a16="http://schemas.microsoft.com/office/drawing/2014/main" id="{D2E9890A-54AE-4CDF-AB3F-F05F5974BA03}"/>
              </a:ext>
            </a:extLst>
          </p:cNvPr>
          <p:cNvPicPr>
            <a:picLocks noChangeAspect="1"/>
          </p:cNvPicPr>
          <p:nvPr/>
        </p:nvPicPr>
        <p:blipFill>
          <a:blip r:embed="rId5"/>
          <a:stretch>
            <a:fillRect/>
          </a:stretch>
        </p:blipFill>
        <p:spPr>
          <a:xfrm>
            <a:off x="6997449" y="536704"/>
            <a:ext cx="1162050" cy="533400"/>
          </a:xfrm>
          <a:prstGeom prst="rect">
            <a:avLst/>
          </a:prstGeom>
        </p:spPr>
      </p:pic>
      <p:sp>
        <p:nvSpPr>
          <p:cNvPr id="21" name="Google Shape;132;p5">
            <a:extLst>
              <a:ext uri="{FF2B5EF4-FFF2-40B4-BE49-F238E27FC236}">
                <a16:creationId xmlns:a16="http://schemas.microsoft.com/office/drawing/2014/main" id="{23BB2105-AE57-4D2C-8777-A8AEF10C0FE2}"/>
              </a:ext>
            </a:extLst>
          </p:cNvPr>
          <p:cNvSpPr txBox="1">
            <a:spLocks/>
          </p:cNvSpPr>
          <p:nvPr/>
        </p:nvSpPr>
        <p:spPr>
          <a:xfrm>
            <a:off x="271970" y="1607820"/>
            <a:ext cx="5759260" cy="2370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1pPr>
            <a:lvl2pPr marL="914400" marR="0" lvl="1"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2pPr>
            <a:lvl3pPr marL="1371600" marR="0" lvl="2"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3pPr>
            <a:lvl4pPr marL="1828800" marR="0" lvl="3"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4pPr>
            <a:lvl5pPr marL="2286000" marR="0" lvl="4"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5pPr>
            <a:lvl6pPr marL="2743200" marR="0" lvl="5"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6pPr>
            <a:lvl7pPr marL="3200400" marR="0" lvl="6"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7pPr>
            <a:lvl8pPr marL="3657600" marR="0" lvl="7"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8pPr>
            <a:lvl9pPr marL="4114800" marR="0" lvl="8"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9pPr>
          </a:lstStyle>
          <a:p>
            <a:r>
              <a:rPr lang="es-ES" sz="2200" dirty="0">
                <a:solidFill>
                  <a:schemeClr val="tx1"/>
                </a:solidFill>
                <a:latin typeface="+mn-lt"/>
                <a:ea typeface="+mn-ea"/>
                <a:cs typeface="+mn-cs"/>
              </a:rPr>
              <a:t>Git </a:t>
            </a:r>
            <a:r>
              <a:rPr lang="es-ES" sz="2200" dirty="0" err="1">
                <a:solidFill>
                  <a:schemeClr val="tx1"/>
                </a:solidFill>
                <a:latin typeface="+mn-lt"/>
                <a:ea typeface="+mn-ea"/>
                <a:cs typeface="+mn-cs"/>
              </a:rPr>
              <a:t>Bash</a:t>
            </a:r>
            <a:r>
              <a:rPr lang="es-ES" sz="2200" dirty="0">
                <a:solidFill>
                  <a:schemeClr val="tx1"/>
                </a:solidFill>
                <a:latin typeface="+mn-lt"/>
                <a:ea typeface="+mn-ea"/>
                <a:cs typeface="+mn-cs"/>
              </a:rPr>
              <a:t>, es la forma más completa que tener para trabajar con GIT. Pese a ello, existen otras formas de trabajar con GIT mediante a una interfaz gráfica podéis ver más al respecto </a:t>
            </a:r>
            <a:r>
              <a:rPr lang="es-ES" sz="2200" dirty="0">
                <a:solidFill>
                  <a:schemeClr val="accent1">
                    <a:lumMod val="75000"/>
                  </a:schemeClr>
                </a:solidFill>
                <a:latin typeface="+mn-lt"/>
                <a:ea typeface="+mn-ea"/>
                <a:cs typeface="+mn-cs"/>
                <a:hlinkClick r:id="rId6">
                  <a:extLst>
                    <a:ext uri="{A12FA001-AC4F-418D-AE19-62706E023703}">
                      <ahyp:hlinkClr xmlns:ahyp="http://schemas.microsoft.com/office/drawing/2018/hyperlinkcolor" val="tx"/>
                    </a:ext>
                  </a:extLst>
                </a:hlinkClick>
              </a:rPr>
              <a:t>en el siguiente enlace</a:t>
            </a:r>
            <a:endParaRPr lang="es-ES" sz="2200" dirty="0">
              <a:solidFill>
                <a:schemeClr val="accent1">
                  <a:lumMod val="75000"/>
                </a:schemeClr>
              </a:solidFill>
              <a:latin typeface="+mn-lt"/>
              <a:ea typeface="+mn-ea"/>
              <a:cs typeface="+mn-cs"/>
            </a:endParaRPr>
          </a:p>
          <a:p>
            <a:r>
              <a:rPr lang="es-ES" sz="2200" dirty="0">
                <a:solidFill>
                  <a:schemeClr val="tx1"/>
                </a:solidFill>
                <a:latin typeface="+mn-lt"/>
                <a:ea typeface="+mn-ea"/>
                <a:cs typeface="+mn-cs"/>
              </a:rPr>
              <a:t>Git </a:t>
            </a:r>
            <a:r>
              <a:rPr lang="es-ES" sz="2200" dirty="0" err="1">
                <a:solidFill>
                  <a:schemeClr val="tx1"/>
                </a:solidFill>
                <a:latin typeface="+mn-lt"/>
                <a:ea typeface="+mn-ea"/>
                <a:cs typeface="+mn-cs"/>
              </a:rPr>
              <a:t>Bash</a:t>
            </a:r>
            <a:r>
              <a:rPr lang="es-ES" sz="2200" dirty="0">
                <a:solidFill>
                  <a:schemeClr val="tx1"/>
                </a:solidFill>
                <a:latin typeface="+mn-lt"/>
                <a:ea typeface="+mn-ea"/>
                <a:cs typeface="+mn-cs"/>
              </a:rPr>
              <a:t>, al ser una emulación de la terminal Linux/UNIX, utiliza los comandos de Linux.</a:t>
            </a:r>
          </a:p>
          <a:p>
            <a:endParaRPr lang="es-ES" sz="2200" dirty="0"/>
          </a:p>
          <a:p>
            <a:endParaRPr lang="es-ES" sz="2200" dirty="0"/>
          </a:p>
          <a:p>
            <a:endParaRPr lang="es-ES" sz="2100" dirty="0"/>
          </a:p>
        </p:txBody>
      </p:sp>
      <p:pic>
        <p:nvPicPr>
          <p:cNvPr id="10" name="Imagen 9">
            <a:extLst>
              <a:ext uri="{FF2B5EF4-FFF2-40B4-BE49-F238E27FC236}">
                <a16:creationId xmlns:a16="http://schemas.microsoft.com/office/drawing/2014/main" id="{EDBF66C4-E562-4D31-9D1C-DECE992C30E9}"/>
              </a:ext>
            </a:extLst>
          </p:cNvPr>
          <p:cNvPicPr>
            <a:picLocks noChangeAspect="1"/>
          </p:cNvPicPr>
          <p:nvPr/>
        </p:nvPicPr>
        <p:blipFill>
          <a:blip r:embed="rId7"/>
          <a:stretch>
            <a:fillRect/>
          </a:stretch>
        </p:blipFill>
        <p:spPr>
          <a:xfrm>
            <a:off x="6997449" y="1979904"/>
            <a:ext cx="1266825" cy="571500"/>
          </a:xfrm>
          <a:prstGeom prst="rect">
            <a:avLst/>
          </a:prstGeom>
        </p:spPr>
      </p:pic>
    </p:spTree>
    <p:extLst>
      <p:ext uri="{BB962C8B-B14F-4D97-AF65-F5344CB8AC3E}">
        <p14:creationId xmlns:p14="http://schemas.microsoft.com/office/powerpoint/2010/main" val="91532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9052174" cy="1408277"/>
          </a:xfrm>
          <a:prstGeom prst="rect">
            <a:avLst/>
          </a:prstGeom>
          <a:noFill/>
          <a:ln>
            <a:noFill/>
          </a:ln>
        </p:spPr>
        <p:txBody>
          <a:bodyPr spcFirstLastPara="1" wrap="square" lIns="91425" tIns="91425" rIns="91425" bIns="91425" anchor="t" anchorCtr="0">
            <a:noAutofit/>
          </a:bodyPr>
          <a:lstStyle/>
          <a:p>
            <a:r>
              <a:rPr lang="es-ES" sz="1800" b="1" u="sng" dirty="0"/>
              <a:t>EJERCICIO 3:  FAST FORWARD</a:t>
            </a:r>
          </a:p>
          <a:p>
            <a:pPr lvl="1"/>
            <a:r>
              <a:rPr lang="es-ES" dirty="0"/>
              <a:t>3.1 - Crea un directorio llamado repo03 (tu decides como lo haces) con un fichero readme.md vacío, haz un </a:t>
            </a:r>
            <a:r>
              <a:rPr lang="es-ES" dirty="0" err="1"/>
              <a:t>commit</a:t>
            </a:r>
            <a:r>
              <a:rPr lang="es-ES" dirty="0"/>
              <a:t> y súbelo a un repositorio remoto que tendrá el mismo nombre repo03.</a:t>
            </a:r>
          </a:p>
          <a:p>
            <a:pPr lvl="1"/>
            <a:r>
              <a:rPr lang="es-ES" dirty="0"/>
              <a:t>3.2 - Crea una rama con tu nombre y la fecha (por ejemplo david02032022) </a:t>
            </a:r>
            <a:r>
              <a:rPr lang="es-ES" b="1" dirty="0">
                <a:solidFill>
                  <a:srgbClr val="FF0000"/>
                </a:solidFill>
              </a:rPr>
              <a:t>desde la que editaremos el fichero</a:t>
            </a:r>
          </a:p>
          <a:p>
            <a:pPr lvl="1"/>
            <a:r>
              <a:rPr lang="es-ES" dirty="0"/>
              <a:t>3.3 – Desde tu rama edita el fichero readme.md para que quede de la siguiente manera:</a:t>
            </a:r>
          </a:p>
          <a:p>
            <a:pPr lvl="1"/>
            <a:endParaRPr lang="es-ES" dirty="0"/>
          </a:p>
          <a:p>
            <a:pPr lvl="1"/>
            <a:endParaRPr lang="es-ES" dirty="0"/>
          </a:p>
          <a:p>
            <a:pPr lvl="1"/>
            <a:r>
              <a:rPr lang="es-ES" dirty="0"/>
              <a:t>3.4 – Haz un </a:t>
            </a:r>
            <a:r>
              <a:rPr lang="es-ES" dirty="0" err="1"/>
              <a:t>commit</a:t>
            </a:r>
            <a:r>
              <a:rPr lang="es-ES" dirty="0"/>
              <a:t> en tu rama</a:t>
            </a:r>
          </a:p>
          <a:p>
            <a:pPr lvl="1"/>
            <a:r>
              <a:rPr lang="es-ES" dirty="0">
                <a:highlight>
                  <a:srgbClr val="FFFF00"/>
                </a:highlight>
              </a:rPr>
              <a:t>3-5 – Fusiona tu rama con master</a:t>
            </a:r>
          </a:p>
          <a:p>
            <a:pPr lvl="1"/>
            <a:r>
              <a:rPr lang="es-ES" dirty="0">
                <a:highlight>
                  <a:srgbClr val="FFFF00"/>
                </a:highlight>
              </a:rPr>
              <a:t>3.6 – Haz un </a:t>
            </a:r>
            <a:r>
              <a:rPr lang="es-ES" dirty="0" err="1">
                <a:highlight>
                  <a:srgbClr val="FFFF00"/>
                </a:highlight>
              </a:rPr>
              <a:t>push</a:t>
            </a:r>
            <a:r>
              <a:rPr lang="es-ES" dirty="0">
                <a:highlight>
                  <a:srgbClr val="FFFF00"/>
                </a:highlight>
              </a:rPr>
              <a:t> hacía la nube</a:t>
            </a:r>
          </a:p>
          <a:p>
            <a:pPr lvl="1"/>
            <a:r>
              <a:rPr lang="es-ES" dirty="0"/>
              <a:t>3-7 – Elimina solamente la rama en local david02032022 ya que si eliminásemos la remota no veríamos la rama en remoto</a:t>
            </a:r>
          </a:p>
        </p:txBody>
      </p:sp>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a:t>
            </a:r>
            <a:endParaRPr u="sng" dirty="0"/>
          </a:p>
        </p:txBody>
      </p:sp>
      <p:sp>
        <p:nvSpPr>
          <p:cNvPr id="133" name="Google Shape;133;p5"/>
          <p:cNvSpPr txBox="1">
            <a:spLocks noGrp="1"/>
          </p:cNvSpPr>
          <p:nvPr>
            <p:ph type="sldNum" idx="12"/>
          </p:nvPr>
        </p:nvSpPr>
        <p:spPr>
          <a:xfrm>
            <a:off x="8503474" y="466533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60</a:t>
            </a:fld>
            <a:endParaRPr dirty="0"/>
          </a:p>
        </p:txBody>
      </p:sp>
      <p:pic>
        <p:nvPicPr>
          <p:cNvPr id="3" name="Imagen 2">
            <a:extLst>
              <a:ext uri="{FF2B5EF4-FFF2-40B4-BE49-F238E27FC236}">
                <a16:creationId xmlns:a16="http://schemas.microsoft.com/office/drawing/2014/main" id="{E74A9160-60E2-43E7-9F99-8958D7DBAD16}"/>
              </a:ext>
            </a:extLst>
          </p:cNvPr>
          <p:cNvPicPr>
            <a:picLocks noChangeAspect="1"/>
          </p:cNvPicPr>
          <p:nvPr/>
        </p:nvPicPr>
        <p:blipFill>
          <a:blip r:embed="rId3"/>
          <a:stretch>
            <a:fillRect/>
          </a:stretch>
        </p:blipFill>
        <p:spPr>
          <a:xfrm>
            <a:off x="5184120" y="2822660"/>
            <a:ext cx="2556781" cy="1204637"/>
          </a:xfrm>
          <a:prstGeom prst="rect">
            <a:avLst/>
          </a:prstGeom>
        </p:spPr>
      </p:pic>
    </p:spTree>
    <p:extLst>
      <p:ext uri="{BB962C8B-B14F-4D97-AF65-F5344CB8AC3E}">
        <p14:creationId xmlns:p14="http://schemas.microsoft.com/office/powerpoint/2010/main" val="6430439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9052174" cy="1408277"/>
          </a:xfrm>
          <a:prstGeom prst="rect">
            <a:avLst/>
          </a:prstGeom>
          <a:noFill/>
          <a:ln>
            <a:noFill/>
          </a:ln>
        </p:spPr>
        <p:txBody>
          <a:bodyPr spcFirstLastPara="1" wrap="square" lIns="91425" tIns="91425" rIns="91425" bIns="91425" anchor="t" anchorCtr="0">
            <a:noAutofit/>
          </a:bodyPr>
          <a:lstStyle/>
          <a:p>
            <a:r>
              <a:rPr lang="es-ES" sz="1800" b="1" u="sng" dirty="0"/>
              <a:t>EJERCICIO 3:  FAST FORWARD</a:t>
            </a:r>
          </a:p>
          <a:p>
            <a:pPr lvl="1"/>
            <a:r>
              <a:rPr lang="es-ES" dirty="0"/>
              <a:t>3.1 - Crea un directorio llamado repo03 (tu decides como lo haces) con un fichero readme.md vacío, haz un </a:t>
            </a:r>
            <a:r>
              <a:rPr lang="es-ES" dirty="0" err="1"/>
              <a:t>commit</a:t>
            </a:r>
            <a:r>
              <a:rPr lang="es-ES" dirty="0"/>
              <a:t> y súbelo a un repositorio remoto que tendrá el mismo nombre repo03.</a:t>
            </a:r>
          </a:p>
          <a:p>
            <a:pPr lvl="1"/>
            <a:r>
              <a:rPr lang="es-ES" dirty="0"/>
              <a:t>3.2 - Crea una rama con tu nombre y la fecha (por ejemplo david02032022) </a:t>
            </a:r>
            <a:r>
              <a:rPr lang="es-ES" b="1" dirty="0">
                <a:solidFill>
                  <a:srgbClr val="FF0000"/>
                </a:solidFill>
              </a:rPr>
              <a:t>desde la que editaremos el fichero</a:t>
            </a:r>
          </a:p>
          <a:p>
            <a:pPr lvl="1"/>
            <a:r>
              <a:rPr lang="es-ES" dirty="0"/>
              <a:t>3.3 – Desde tu rama edita el fichero readme.md para que quede de la siguiente manera:</a:t>
            </a:r>
          </a:p>
          <a:p>
            <a:pPr lvl="1"/>
            <a:r>
              <a:rPr lang="es-ES" dirty="0"/>
              <a:t>3.4 – Haz un </a:t>
            </a:r>
            <a:r>
              <a:rPr lang="es-ES" dirty="0" err="1"/>
              <a:t>commit</a:t>
            </a:r>
            <a:r>
              <a:rPr lang="es-ES" dirty="0"/>
              <a:t> en tu rama</a:t>
            </a:r>
          </a:p>
          <a:p>
            <a:pPr lvl="1"/>
            <a:r>
              <a:rPr lang="es-ES" dirty="0">
                <a:highlight>
                  <a:srgbClr val="FFFF00"/>
                </a:highlight>
              </a:rPr>
              <a:t>3.5 – Haz un </a:t>
            </a:r>
            <a:r>
              <a:rPr lang="es-ES" dirty="0" err="1">
                <a:highlight>
                  <a:srgbClr val="FFFF00"/>
                </a:highlight>
              </a:rPr>
              <a:t>push</a:t>
            </a:r>
            <a:r>
              <a:rPr lang="es-ES" dirty="0">
                <a:highlight>
                  <a:srgbClr val="FFFF00"/>
                </a:highlight>
              </a:rPr>
              <a:t> hacía la nube</a:t>
            </a:r>
          </a:p>
          <a:p>
            <a:pPr lvl="1"/>
            <a:r>
              <a:rPr lang="es-ES" dirty="0">
                <a:highlight>
                  <a:srgbClr val="FFFF00"/>
                </a:highlight>
              </a:rPr>
              <a:t>3-6 – Fusiona tu rama con master</a:t>
            </a:r>
          </a:p>
          <a:p>
            <a:pPr lvl="1"/>
            <a:r>
              <a:rPr lang="es-ES" dirty="0"/>
              <a:t>3-7 – Elimina solamente la rama en local david02032022                                                  ya que no queremos eliminar la rama </a:t>
            </a:r>
            <a:r>
              <a:rPr lang="es-ES" dirty="0" err="1"/>
              <a:t>main</a:t>
            </a:r>
            <a:endParaRPr lang="es-ES" dirty="0"/>
          </a:p>
          <a:p>
            <a:pPr lvl="1"/>
            <a:endParaRPr lang="es-ES" dirty="0">
              <a:highlight>
                <a:srgbClr val="FFFF00"/>
              </a:highlight>
            </a:endParaRPr>
          </a:p>
        </p:txBody>
      </p:sp>
      <p:pic>
        <p:nvPicPr>
          <p:cNvPr id="4" name="Imagen 3">
            <a:extLst>
              <a:ext uri="{FF2B5EF4-FFF2-40B4-BE49-F238E27FC236}">
                <a16:creationId xmlns:a16="http://schemas.microsoft.com/office/drawing/2014/main" id="{11684899-6343-4542-A60F-3BCA9FB44539}"/>
              </a:ext>
            </a:extLst>
          </p:cNvPr>
          <p:cNvPicPr>
            <a:picLocks noChangeAspect="1"/>
          </p:cNvPicPr>
          <p:nvPr/>
        </p:nvPicPr>
        <p:blipFill>
          <a:blip r:embed="rId4"/>
          <a:stretch>
            <a:fillRect/>
          </a:stretch>
        </p:blipFill>
        <p:spPr>
          <a:xfrm>
            <a:off x="6639926" y="2811330"/>
            <a:ext cx="2412248" cy="2194568"/>
          </a:xfrm>
          <a:prstGeom prst="rect">
            <a:avLst/>
          </a:prstGeom>
        </p:spPr>
      </p:pic>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a:t>
            </a:r>
            <a:endParaRPr u="sng" dirty="0"/>
          </a:p>
        </p:txBody>
      </p:sp>
      <p:sp>
        <p:nvSpPr>
          <p:cNvPr id="133" name="Google Shape;133;p5"/>
          <p:cNvSpPr txBox="1">
            <a:spLocks noGrp="1"/>
          </p:cNvSpPr>
          <p:nvPr>
            <p:ph type="sldNum" idx="12"/>
          </p:nvPr>
        </p:nvSpPr>
        <p:spPr>
          <a:xfrm>
            <a:off x="8503474" y="466533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61</a:t>
            </a:fld>
            <a:endParaRPr dirty="0"/>
          </a:p>
        </p:txBody>
      </p:sp>
      <p:pic>
        <p:nvPicPr>
          <p:cNvPr id="3" name="Imagen 2">
            <a:extLst>
              <a:ext uri="{FF2B5EF4-FFF2-40B4-BE49-F238E27FC236}">
                <a16:creationId xmlns:a16="http://schemas.microsoft.com/office/drawing/2014/main" id="{E74A9160-60E2-43E7-9F99-8958D7DBAD16}"/>
              </a:ext>
            </a:extLst>
          </p:cNvPr>
          <p:cNvPicPr>
            <a:picLocks noChangeAspect="1"/>
          </p:cNvPicPr>
          <p:nvPr/>
        </p:nvPicPr>
        <p:blipFill>
          <a:blip r:embed="rId5"/>
          <a:stretch>
            <a:fillRect/>
          </a:stretch>
        </p:blipFill>
        <p:spPr>
          <a:xfrm>
            <a:off x="4266457" y="2730423"/>
            <a:ext cx="2042905" cy="962522"/>
          </a:xfrm>
          <a:prstGeom prst="rect">
            <a:avLst/>
          </a:prstGeom>
        </p:spPr>
      </p:pic>
    </p:spTree>
    <p:extLst>
      <p:ext uri="{BB962C8B-B14F-4D97-AF65-F5344CB8AC3E}">
        <p14:creationId xmlns:p14="http://schemas.microsoft.com/office/powerpoint/2010/main" val="23846636"/>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62</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1"/>
            <a:ext cx="9052174" cy="870128"/>
          </a:xfrm>
          <a:prstGeom prst="rect">
            <a:avLst/>
          </a:prstGeom>
          <a:noFill/>
          <a:ln>
            <a:noFill/>
          </a:ln>
        </p:spPr>
        <p:txBody>
          <a:bodyPr spcFirstLastPara="1" wrap="square" lIns="91425" tIns="91425" rIns="91425" bIns="91425" anchor="t" anchorCtr="0">
            <a:noAutofit/>
          </a:bodyPr>
          <a:lstStyle/>
          <a:p>
            <a:r>
              <a:rPr lang="es-ES" sz="1800" b="1" u="sng" dirty="0"/>
              <a:t>EJERCICIO 4: NO FAST FORWARD</a:t>
            </a:r>
          </a:p>
          <a:p>
            <a:pPr lvl="1"/>
            <a:r>
              <a:rPr lang="es-ES" dirty="0"/>
              <a:t>4.1 - Crea un repositorio llamado repo04 y basando en el ejemplo que hemos visto realiza un </a:t>
            </a:r>
            <a:r>
              <a:rPr lang="es-ES" dirty="0" err="1"/>
              <a:t>commit</a:t>
            </a:r>
            <a:r>
              <a:rPr lang="es-ES" dirty="0"/>
              <a:t> no </a:t>
            </a:r>
            <a:r>
              <a:rPr lang="es-ES" dirty="0" err="1"/>
              <a:t>fast</a:t>
            </a:r>
            <a:r>
              <a:rPr lang="es-ES" dirty="0"/>
              <a:t>-forward. En este caso, antes de hacer el </a:t>
            </a:r>
            <a:r>
              <a:rPr lang="es-ES" dirty="0" err="1"/>
              <a:t>merge</a:t>
            </a:r>
            <a:r>
              <a:rPr lang="es-ES" dirty="0"/>
              <a:t> sube ambas ramas y luego haz el </a:t>
            </a:r>
            <a:r>
              <a:rPr lang="es-ES" dirty="0" err="1"/>
              <a:t>merge</a:t>
            </a:r>
            <a:r>
              <a:rPr lang="es-ES" dirty="0"/>
              <a:t> por si te equivocas poder volver a clonar el repositorio.</a:t>
            </a:r>
          </a:p>
          <a:p>
            <a:endParaRPr lang="es-ES" sz="1400" dirty="0"/>
          </a:p>
        </p:txBody>
      </p:sp>
      <p:pic>
        <p:nvPicPr>
          <p:cNvPr id="3" name="Imagen 2">
            <a:extLst>
              <a:ext uri="{FF2B5EF4-FFF2-40B4-BE49-F238E27FC236}">
                <a16:creationId xmlns:a16="http://schemas.microsoft.com/office/drawing/2014/main" id="{50565EDE-BDE1-4F25-BB8E-0D83DF905D26}"/>
              </a:ext>
            </a:extLst>
          </p:cNvPr>
          <p:cNvPicPr>
            <a:picLocks noChangeAspect="1"/>
          </p:cNvPicPr>
          <p:nvPr/>
        </p:nvPicPr>
        <p:blipFill>
          <a:blip r:embed="rId3"/>
          <a:stretch>
            <a:fillRect/>
          </a:stretch>
        </p:blipFill>
        <p:spPr>
          <a:xfrm>
            <a:off x="3309977" y="2136205"/>
            <a:ext cx="3426560" cy="2713161"/>
          </a:xfrm>
          <a:prstGeom prst="rect">
            <a:avLst/>
          </a:prstGeom>
        </p:spPr>
      </p:pic>
    </p:spTree>
    <p:extLst>
      <p:ext uri="{BB962C8B-B14F-4D97-AF65-F5344CB8AC3E}">
        <p14:creationId xmlns:p14="http://schemas.microsoft.com/office/powerpoint/2010/main" val="4284655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 de alias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63</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9052174" cy="1408277"/>
          </a:xfrm>
          <a:prstGeom prst="rect">
            <a:avLst/>
          </a:prstGeom>
          <a:noFill/>
          <a:ln>
            <a:noFill/>
          </a:ln>
        </p:spPr>
        <p:txBody>
          <a:bodyPr spcFirstLastPara="1" wrap="square" lIns="91425" tIns="91425" rIns="91425" bIns="91425" anchor="t" anchorCtr="0">
            <a:noAutofit/>
          </a:bodyPr>
          <a:lstStyle/>
          <a:p>
            <a:r>
              <a:rPr lang="es-ES" sz="1800" dirty="0"/>
              <a:t>Haz un alias con la finalidad de que cuando escribamos </a:t>
            </a:r>
            <a:r>
              <a:rPr lang="es-ES" sz="1800" dirty="0" err="1"/>
              <a:t>gitlog</a:t>
            </a:r>
            <a:r>
              <a:rPr lang="es-ES" sz="1800" dirty="0"/>
              <a:t> </a:t>
            </a:r>
            <a:r>
              <a:rPr lang="es-ES" sz="1800" dirty="0" err="1"/>
              <a:t>adog</a:t>
            </a:r>
            <a:r>
              <a:rPr lang="es-ES" sz="1800" dirty="0"/>
              <a:t> nos ejecute lo siguiente:</a:t>
            </a:r>
          </a:p>
          <a:p>
            <a:endParaRPr lang="es-ES" sz="1400" dirty="0"/>
          </a:p>
        </p:txBody>
      </p:sp>
      <p:pic>
        <p:nvPicPr>
          <p:cNvPr id="1026" name="Picture 2">
            <a:extLst>
              <a:ext uri="{FF2B5EF4-FFF2-40B4-BE49-F238E27FC236}">
                <a16:creationId xmlns:a16="http://schemas.microsoft.com/office/drawing/2014/main" id="{F752A218-EA10-4CC9-A194-9AFDE9F53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3" y="1654988"/>
            <a:ext cx="3416678" cy="339988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CC70C198-A070-4678-B644-289FD9C43979}"/>
              </a:ext>
            </a:extLst>
          </p:cNvPr>
          <p:cNvPicPr>
            <a:picLocks noChangeAspect="1"/>
          </p:cNvPicPr>
          <p:nvPr/>
        </p:nvPicPr>
        <p:blipFill>
          <a:blip r:embed="rId4"/>
          <a:stretch>
            <a:fillRect/>
          </a:stretch>
        </p:blipFill>
        <p:spPr>
          <a:xfrm>
            <a:off x="4189299" y="2425064"/>
            <a:ext cx="4642076" cy="952935"/>
          </a:xfrm>
          <a:prstGeom prst="rect">
            <a:avLst/>
          </a:prstGeom>
        </p:spPr>
      </p:pic>
    </p:spTree>
    <p:extLst>
      <p:ext uri="{BB962C8B-B14F-4D97-AF65-F5344CB8AC3E}">
        <p14:creationId xmlns:p14="http://schemas.microsoft.com/office/powerpoint/2010/main" val="4005727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Enlaces de interés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64</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380524" y="816196"/>
            <a:ext cx="8204771" cy="861464"/>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800" dirty="0" err="1">
                <a:hlinkClick r:id="rId3"/>
              </a:rPr>
              <a:t>LearnGitBranching</a:t>
            </a:r>
            <a:r>
              <a:rPr lang="es-ES" sz="1800" dirty="0">
                <a:hlinkClick r:id="rId3"/>
              </a:rPr>
              <a:t>:</a:t>
            </a:r>
            <a:r>
              <a:rPr lang="es-ES" sz="1800" dirty="0"/>
              <a:t> nos permite aprender sobre varios aspectos de Git (como ramas, </a:t>
            </a:r>
            <a:r>
              <a:rPr lang="es-ES" sz="1800" dirty="0" err="1"/>
              <a:t>commits</a:t>
            </a:r>
            <a:r>
              <a:rPr lang="es-ES" sz="1800" dirty="0"/>
              <a:t>, </a:t>
            </a:r>
            <a:r>
              <a:rPr lang="es-ES" sz="1800" dirty="0" err="1"/>
              <a:t>etc</a:t>
            </a:r>
            <a:r>
              <a:rPr lang="es-ES" sz="1800" dirty="0"/>
              <a:t>) de forma muy visual.</a:t>
            </a:r>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3" name="Imagen 2">
            <a:extLst>
              <a:ext uri="{FF2B5EF4-FFF2-40B4-BE49-F238E27FC236}">
                <a16:creationId xmlns:a16="http://schemas.microsoft.com/office/drawing/2014/main" id="{EFFC7BAC-B8AF-4AF2-A33E-E129D2F433A8}"/>
              </a:ext>
            </a:extLst>
          </p:cNvPr>
          <p:cNvPicPr>
            <a:picLocks noChangeAspect="1"/>
          </p:cNvPicPr>
          <p:nvPr/>
        </p:nvPicPr>
        <p:blipFill>
          <a:blip r:embed="rId4"/>
          <a:stretch>
            <a:fillRect/>
          </a:stretch>
        </p:blipFill>
        <p:spPr>
          <a:xfrm>
            <a:off x="632605" y="1776995"/>
            <a:ext cx="7700608" cy="3009883"/>
          </a:xfrm>
          <a:prstGeom prst="rect">
            <a:avLst/>
          </a:prstGeom>
        </p:spPr>
      </p:pic>
    </p:spTree>
    <p:extLst>
      <p:ext uri="{BB962C8B-B14F-4D97-AF65-F5344CB8AC3E}">
        <p14:creationId xmlns:p14="http://schemas.microsoft.com/office/powerpoint/2010/main" val="2594525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Truquito para filtrar fechas en un repo</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65</a:t>
            </a:fld>
            <a:endParaRPr/>
          </a:p>
        </p:txBody>
      </p:sp>
      <p:pic>
        <p:nvPicPr>
          <p:cNvPr id="3" name="Imagen 2">
            <a:extLst>
              <a:ext uri="{FF2B5EF4-FFF2-40B4-BE49-F238E27FC236}">
                <a16:creationId xmlns:a16="http://schemas.microsoft.com/office/drawing/2014/main" id="{A38D17AF-0ED5-40D0-9EFB-A1B68075B63E}"/>
              </a:ext>
            </a:extLst>
          </p:cNvPr>
          <p:cNvPicPr>
            <a:picLocks noChangeAspect="1"/>
          </p:cNvPicPr>
          <p:nvPr/>
        </p:nvPicPr>
        <p:blipFill>
          <a:blip r:embed="rId3"/>
          <a:stretch>
            <a:fillRect/>
          </a:stretch>
        </p:blipFill>
        <p:spPr>
          <a:xfrm>
            <a:off x="413691" y="1114433"/>
            <a:ext cx="8316617" cy="2980606"/>
          </a:xfrm>
          <a:prstGeom prst="rect">
            <a:avLst/>
          </a:prstGeom>
        </p:spPr>
      </p:pic>
    </p:spTree>
    <p:extLst>
      <p:ext uri="{BB962C8B-B14F-4D97-AF65-F5344CB8AC3E}">
        <p14:creationId xmlns:p14="http://schemas.microsoft.com/office/powerpoint/2010/main" val="1802035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Truquito</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66</a:t>
            </a:fld>
            <a:endParaRPr/>
          </a:p>
        </p:txBody>
      </p:sp>
      <p:sp>
        <p:nvSpPr>
          <p:cNvPr id="10" name="Google Shape;132;p5">
            <a:extLst>
              <a:ext uri="{FF2B5EF4-FFF2-40B4-BE49-F238E27FC236}">
                <a16:creationId xmlns:a16="http://schemas.microsoft.com/office/drawing/2014/main" id="{1C897404-6F1C-4EFB-98D4-4A7A1D089229}"/>
              </a:ext>
            </a:extLst>
          </p:cNvPr>
          <p:cNvSpPr txBox="1">
            <a:spLocks/>
          </p:cNvSpPr>
          <p:nvPr/>
        </p:nvSpPr>
        <p:spPr>
          <a:xfrm>
            <a:off x="531725" y="816195"/>
            <a:ext cx="7941715" cy="1271587"/>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2000" dirty="0"/>
              <a:t>La siguiente web: </a:t>
            </a:r>
            <a:r>
              <a:rPr lang="es-ES" sz="2000" dirty="0">
                <a:hlinkClick r:id="rId3"/>
              </a:rPr>
              <a:t>https://skyline.github.com/</a:t>
            </a:r>
            <a:r>
              <a:rPr lang="es-ES" sz="2000" dirty="0"/>
              <a:t> nos permite realizar un skyline (paisaje) en función de los </a:t>
            </a:r>
            <a:r>
              <a:rPr lang="es-ES" sz="2000" dirty="0" err="1"/>
              <a:t>commits</a:t>
            </a:r>
            <a:r>
              <a:rPr lang="es-ES" sz="2000" dirty="0"/>
              <a:t> que hemos realizado.</a:t>
            </a:r>
          </a:p>
          <a:p>
            <a:endParaRPr lang="es-ES" sz="2000" dirty="0"/>
          </a:p>
          <a:p>
            <a:pPr marL="101600" indent="0">
              <a:buFont typeface="Arial" panose="020B0604020202020204" pitchFamily="34" charset="0"/>
              <a:buNone/>
            </a:pPr>
            <a:endParaRPr lang="es-ES" sz="2000" dirty="0"/>
          </a:p>
          <a:p>
            <a:endParaRPr lang="es-ES" sz="1400" dirty="0"/>
          </a:p>
          <a:p>
            <a:endParaRPr lang="es-ES" sz="1400" dirty="0"/>
          </a:p>
          <a:p>
            <a:endParaRPr lang="es-ES" sz="1400" dirty="0"/>
          </a:p>
        </p:txBody>
      </p:sp>
      <p:pic>
        <p:nvPicPr>
          <p:cNvPr id="11" name="Imagen 10">
            <a:extLst>
              <a:ext uri="{FF2B5EF4-FFF2-40B4-BE49-F238E27FC236}">
                <a16:creationId xmlns:a16="http://schemas.microsoft.com/office/drawing/2014/main" id="{7613B111-D5CC-4C4C-A33E-141E37DC67CD}"/>
              </a:ext>
            </a:extLst>
          </p:cNvPr>
          <p:cNvPicPr>
            <a:picLocks noChangeAspect="1"/>
          </p:cNvPicPr>
          <p:nvPr/>
        </p:nvPicPr>
        <p:blipFill>
          <a:blip r:embed="rId4"/>
          <a:stretch>
            <a:fillRect/>
          </a:stretch>
        </p:blipFill>
        <p:spPr>
          <a:xfrm>
            <a:off x="1996183" y="1880370"/>
            <a:ext cx="5012798" cy="2720321"/>
          </a:xfrm>
          <a:prstGeom prst="rect">
            <a:avLst/>
          </a:prstGeom>
        </p:spPr>
      </p:pic>
    </p:spTree>
    <p:extLst>
      <p:ext uri="{BB962C8B-B14F-4D97-AF65-F5344CB8AC3E}">
        <p14:creationId xmlns:p14="http://schemas.microsoft.com/office/powerpoint/2010/main" val="3931362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67</a:t>
            </a:fld>
            <a:endParaRPr/>
          </a:p>
        </p:txBody>
      </p:sp>
      <p:pic>
        <p:nvPicPr>
          <p:cNvPr id="6" name="Imagen 5">
            <a:extLst>
              <a:ext uri="{FF2B5EF4-FFF2-40B4-BE49-F238E27FC236}">
                <a16:creationId xmlns:a16="http://schemas.microsoft.com/office/drawing/2014/main" id="{3F3BFA54-1832-4F0F-A147-8EEF62A65B3C}"/>
              </a:ext>
            </a:extLst>
          </p:cNvPr>
          <p:cNvPicPr>
            <a:picLocks noChangeAspect="1"/>
          </p:cNvPicPr>
          <p:nvPr/>
        </p:nvPicPr>
        <p:blipFill>
          <a:blip r:embed="rId3"/>
          <a:stretch>
            <a:fillRect/>
          </a:stretch>
        </p:blipFill>
        <p:spPr>
          <a:xfrm>
            <a:off x="1590675" y="85725"/>
            <a:ext cx="5962650" cy="4972050"/>
          </a:xfrm>
          <a:prstGeom prst="rect">
            <a:avLst/>
          </a:prstGeom>
        </p:spPr>
      </p:pic>
    </p:spTree>
    <p:extLst>
      <p:ext uri="{BB962C8B-B14F-4D97-AF65-F5344CB8AC3E}">
        <p14:creationId xmlns:p14="http://schemas.microsoft.com/office/powerpoint/2010/main" val="1850602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Octocat personalizado</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68</a:t>
            </a:fld>
            <a:endParaRPr/>
          </a:p>
        </p:txBody>
      </p:sp>
      <p:sp>
        <p:nvSpPr>
          <p:cNvPr id="10" name="Google Shape;132;p5">
            <a:extLst>
              <a:ext uri="{FF2B5EF4-FFF2-40B4-BE49-F238E27FC236}">
                <a16:creationId xmlns:a16="http://schemas.microsoft.com/office/drawing/2014/main" id="{1C897404-6F1C-4EFB-98D4-4A7A1D089229}"/>
              </a:ext>
            </a:extLst>
          </p:cNvPr>
          <p:cNvSpPr txBox="1">
            <a:spLocks/>
          </p:cNvSpPr>
          <p:nvPr/>
        </p:nvSpPr>
        <p:spPr>
          <a:xfrm>
            <a:off x="531726" y="816195"/>
            <a:ext cx="3178774" cy="1271587"/>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2000" dirty="0" err="1"/>
              <a:t>Octocat</a:t>
            </a:r>
            <a:r>
              <a:rPr lang="es-ES" sz="2000" dirty="0"/>
              <a:t> es la mascota de Git.</a:t>
            </a:r>
          </a:p>
          <a:p>
            <a:r>
              <a:rPr lang="es-ES" sz="2000" dirty="0"/>
              <a:t>La siguiente web: </a:t>
            </a:r>
            <a:r>
              <a:rPr lang="es-ES" sz="2000" dirty="0">
                <a:hlinkClick r:id="rId3"/>
              </a:rPr>
              <a:t>https://myoctocat.com/build-your-octocat/</a:t>
            </a:r>
            <a:r>
              <a:rPr lang="es-ES" sz="2000" dirty="0"/>
              <a:t> nos permite crear/personalizar un </a:t>
            </a:r>
            <a:r>
              <a:rPr lang="es-ES" sz="2000" dirty="0" err="1"/>
              <a:t>octocat</a:t>
            </a:r>
            <a:r>
              <a:rPr lang="es-ES" sz="2000" dirty="0"/>
              <a:t>.</a:t>
            </a:r>
          </a:p>
          <a:p>
            <a:endParaRPr lang="es-ES" sz="2000" dirty="0"/>
          </a:p>
          <a:p>
            <a:pPr marL="101600" indent="0">
              <a:buFont typeface="Arial" panose="020B0604020202020204" pitchFamily="34" charset="0"/>
              <a:buNone/>
            </a:pPr>
            <a:endParaRPr lang="es-ES" sz="2000" dirty="0"/>
          </a:p>
          <a:p>
            <a:endParaRPr lang="es-ES" sz="1400" dirty="0"/>
          </a:p>
          <a:p>
            <a:endParaRPr lang="es-ES" sz="1400" dirty="0"/>
          </a:p>
          <a:p>
            <a:endParaRPr lang="es-ES" sz="1400" dirty="0"/>
          </a:p>
        </p:txBody>
      </p:sp>
      <p:pic>
        <p:nvPicPr>
          <p:cNvPr id="3" name="Imagen 2">
            <a:extLst>
              <a:ext uri="{FF2B5EF4-FFF2-40B4-BE49-F238E27FC236}">
                <a16:creationId xmlns:a16="http://schemas.microsoft.com/office/drawing/2014/main" id="{8488A2B0-F177-4EFC-A42A-73DA676FAA6C}"/>
              </a:ext>
            </a:extLst>
          </p:cNvPr>
          <p:cNvPicPr>
            <a:picLocks noChangeAspect="1"/>
          </p:cNvPicPr>
          <p:nvPr/>
        </p:nvPicPr>
        <p:blipFill>
          <a:blip r:embed="rId4"/>
          <a:stretch>
            <a:fillRect/>
          </a:stretch>
        </p:blipFill>
        <p:spPr>
          <a:xfrm>
            <a:off x="4602538" y="1098247"/>
            <a:ext cx="4335722" cy="3110660"/>
          </a:xfrm>
          <a:prstGeom prst="rect">
            <a:avLst/>
          </a:prstGeom>
        </p:spPr>
      </p:pic>
    </p:spTree>
    <p:extLst>
      <p:ext uri="{BB962C8B-B14F-4D97-AF65-F5344CB8AC3E}">
        <p14:creationId xmlns:p14="http://schemas.microsoft.com/office/powerpoint/2010/main" val="2050277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Enlaces de interés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69</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380525" y="816195"/>
            <a:ext cx="3032275"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hlinkClick r:id="rId3"/>
              </a:rPr>
              <a:t>https://gitexplorer.com/</a:t>
            </a:r>
            <a:r>
              <a:rPr lang="es-ES" sz="1400" dirty="0"/>
              <a:t> </a:t>
            </a:r>
          </a:p>
          <a:p>
            <a:endParaRPr lang="es-ES" sz="1400" dirty="0"/>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5" name="Imagen 4">
            <a:extLst>
              <a:ext uri="{FF2B5EF4-FFF2-40B4-BE49-F238E27FC236}">
                <a16:creationId xmlns:a16="http://schemas.microsoft.com/office/drawing/2014/main" id="{97C44EEA-14CD-4313-ABA9-1AC83B60BAE9}"/>
              </a:ext>
            </a:extLst>
          </p:cNvPr>
          <p:cNvPicPr>
            <a:picLocks noChangeAspect="1"/>
          </p:cNvPicPr>
          <p:nvPr/>
        </p:nvPicPr>
        <p:blipFill>
          <a:blip r:embed="rId4"/>
          <a:stretch>
            <a:fillRect/>
          </a:stretch>
        </p:blipFill>
        <p:spPr>
          <a:xfrm>
            <a:off x="671579" y="1417940"/>
            <a:ext cx="7386320" cy="2909359"/>
          </a:xfrm>
          <a:prstGeom prst="rect">
            <a:avLst/>
          </a:prstGeom>
        </p:spPr>
      </p:pic>
    </p:spTree>
    <p:extLst>
      <p:ext uri="{BB962C8B-B14F-4D97-AF65-F5344CB8AC3E}">
        <p14:creationId xmlns:p14="http://schemas.microsoft.com/office/powerpoint/2010/main" val="2738243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7</a:t>
            </a:fld>
            <a:endParaRPr/>
          </a:p>
        </p:txBody>
      </p:sp>
      <p:sp>
        <p:nvSpPr>
          <p:cNvPr id="15" name="Google Shape;131;p5">
            <a:extLst>
              <a:ext uri="{FF2B5EF4-FFF2-40B4-BE49-F238E27FC236}">
                <a16:creationId xmlns:a16="http://schemas.microsoft.com/office/drawing/2014/main" id="{C8C8BAD3-8845-43C6-A9F5-BCCE2CC88746}"/>
              </a:ext>
            </a:extLst>
          </p:cNvPr>
          <p:cNvSpPr txBox="1">
            <a:spLocks/>
          </p:cNvSpPr>
          <p:nvPr/>
        </p:nvSpPr>
        <p:spPr>
          <a:xfrm>
            <a:off x="785785" y="126510"/>
            <a:ext cx="7922413" cy="7125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s-ES" b="0" u="sng" dirty="0">
                <a:latin typeface="+mj-lt"/>
                <a:ea typeface="+mj-ea"/>
                <a:cs typeface="+mj-cs"/>
              </a:rPr>
              <a:t>Desplazándonos con </a:t>
            </a:r>
            <a:r>
              <a:rPr lang="es-ES" b="0" u="sng" dirty="0" err="1">
                <a:latin typeface="+mj-lt"/>
                <a:ea typeface="+mj-ea"/>
                <a:cs typeface="+mj-cs"/>
              </a:rPr>
              <a:t>GitBash</a:t>
            </a:r>
            <a:r>
              <a:rPr lang="es-ES" b="0" u="sng" dirty="0">
                <a:latin typeface="+mj-lt"/>
                <a:ea typeface="+mj-ea"/>
                <a:cs typeface="+mj-cs"/>
              </a:rPr>
              <a:t> </a:t>
            </a:r>
          </a:p>
        </p:txBody>
      </p:sp>
      <p:pic>
        <p:nvPicPr>
          <p:cNvPr id="6146" name="Picture 2">
            <a:extLst>
              <a:ext uri="{FF2B5EF4-FFF2-40B4-BE49-F238E27FC236}">
                <a16:creationId xmlns:a16="http://schemas.microsoft.com/office/drawing/2014/main" id="{553F64EE-E1B0-4503-B8F2-563AE47FD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20" y="1580596"/>
            <a:ext cx="2535556" cy="100904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E26212AF-D80C-4F9B-992E-9AB4713C0B3C}"/>
              </a:ext>
            </a:extLst>
          </p:cNvPr>
          <p:cNvPicPr>
            <a:picLocks noChangeAspect="1"/>
          </p:cNvPicPr>
          <p:nvPr/>
        </p:nvPicPr>
        <p:blipFill rotWithShape="1">
          <a:blip r:embed="rId4"/>
          <a:srcRect b="19698"/>
          <a:stretch/>
        </p:blipFill>
        <p:spPr>
          <a:xfrm>
            <a:off x="4775199" y="1622544"/>
            <a:ext cx="2981325" cy="2003961"/>
          </a:xfrm>
          <a:prstGeom prst="rect">
            <a:avLst/>
          </a:prstGeom>
        </p:spPr>
      </p:pic>
      <p:sp>
        <p:nvSpPr>
          <p:cNvPr id="20" name="Google Shape;132;p5">
            <a:extLst>
              <a:ext uri="{FF2B5EF4-FFF2-40B4-BE49-F238E27FC236}">
                <a16:creationId xmlns:a16="http://schemas.microsoft.com/office/drawing/2014/main" id="{651E2993-BE8B-4FF9-8D07-2D8104EFC289}"/>
              </a:ext>
            </a:extLst>
          </p:cNvPr>
          <p:cNvSpPr txBox="1">
            <a:spLocks/>
          </p:cNvSpPr>
          <p:nvPr/>
        </p:nvSpPr>
        <p:spPr>
          <a:xfrm>
            <a:off x="363408" y="2508378"/>
            <a:ext cx="4411791" cy="529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1pPr>
            <a:lvl2pPr marL="914400" marR="0" lvl="1"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2pPr>
            <a:lvl3pPr marL="1371600" marR="0" lvl="2"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3pPr>
            <a:lvl4pPr marL="1828800" marR="0" lvl="3"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4pPr>
            <a:lvl5pPr marL="2286000" marR="0" lvl="4"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5pPr>
            <a:lvl6pPr marL="2743200" marR="0" lvl="5"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6pPr>
            <a:lvl7pPr marL="3200400" marR="0" lvl="6"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7pPr>
            <a:lvl8pPr marL="3657600" marR="0" lvl="7"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8pPr>
            <a:lvl9pPr marL="4114800" marR="0" lvl="8"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9pPr>
          </a:lstStyle>
          <a:p>
            <a:pPr marL="101600" indent="0">
              <a:buNone/>
            </a:pPr>
            <a:r>
              <a:rPr lang="es-ES" sz="1400" b="1" dirty="0">
                <a:highlight>
                  <a:srgbClr val="FFFF00"/>
                </a:highlight>
              </a:rPr>
              <a:t>La ruta por defecto (raíz) ~ </a:t>
            </a:r>
          </a:p>
          <a:p>
            <a:pPr marL="101600" indent="0">
              <a:buNone/>
            </a:pPr>
            <a:r>
              <a:rPr lang="es-ES" sz="1400" b="1" dirty="0">
                <a:highlight>
                  <a:srgbClr val="FFFF00"/>
                </a:highlight>
              </a:rPr>
              <a:t>es el directorio del usuario </a:t>
            </a:r>
            <a:endParaRPr lang="es-ES" sz="1400" dirty="0">
              <a:highlight>
                <a:srgbClr val="FFFF00"/>
              </a:highlight>
            </a:endParaRPr>
          </a:p>
          <a:p>
            <a:endParaRPr lang="es-ES" sz="1400" dirty="0"/>
          </a:p>
          <a:p>
            <a:endParaRPr lang="es-ES" sz="1800" dirty="0"/>
          </a:p>
          <a:p>
            <a:endParaRPr lang="es-ES" sz="1800" dirty="0"/>
          </a:p>
        </p:txBody>
      </p:sp>
      <p:pic>
        <p:nvPicPr>
          <p:cNvPr id="6" name="Imagen 5">
            <a:extLst>
              <a:ext uri="{FF2B5EF4-FFF2-40B4-BE49-F238E27FC236}">
                <a16:creationId xmlns:a16="http://schemas.microsoft.com/office/drawing/2014/main" id="{62E55B26-8999-4E1E-B7ED-936EC2292B45}"/>
              </a:ext>
            </a:extLst>
          </p:cNvPr>
          <p:cNvPicPr>
            <a:picLocks noChangeAspect="1"/>
          </p:cNvPicPr>
          <p:nvPr/>
        </p:nvPicPr>
        <p:blipFill>
          <a:blip r:embed="rId5"/>
          <a:stretch>
            <a:fillRect/>
          </a:stretch>
        </p:blipFill>
        <p:spPr>
          <a:xfrm>
            <a:off x="795339" y="3213191"/>
            <a:ext cx="2981324" cy="1116332"/>
          </a:xfrm>
          <a:prstGeom prst="rect">
            <a:avLst/>
          </a:prstGeom>
        </p:spPr>
      </p:pic>
      <p:sp>
        <p:nvSpPr>
          <p:cNvPr id="22" name="Google Shape;132;p5">
            <a:extLst>
              <a:ext uri="{FF2B5EF4-FFF2-40B4-BE49-F238E27FC236}">
                <a16:creationId xmlns:a16="http://schemas.microsoft.com/office/drawing/2014/main" id="{CFDB669C-E858-4A2F-9166-EE88F1EDAF9E}"/>
              </a:ext>
            </a:extLst>
          </p:cNvPr>
          <p:cNvSpPr txBox="1">
            <a:spLocks noGrp="1"/>
          </p:cNvSpPr>
          <p:nvPr>
            <p:ph type="body" idx="1"/>
          </p:nvPr>
        </p:nvSpPr>
        <p:spPr>
          <a:xfrm>
            <a:off x="148591" y="659646"/>
            <a:ext cx="4274820" cy="833775"/>
          </a:xfrm>
          <a:prstGeom prst="rect">
            <a:avLst/>
          </a:prstGeom>
          <a:noFill/>
          <a:ln>
            <a:noFill/>
          </a:ln>
        </p:spPr>
        <p:txBody>
          <a:bodyPr spcFirstLastPara="1" wrap="square" lIns="91425" tIns="91425" rIns="91425" bIns="91425" anchor="t" anchorCtr="0">
            <a:noAutofit/>
          </a:bodyPr>
          <a:lstStyle/>
          <a:p>
            <a:r>
              <a:rPr lang="es-ES" sz="2200" b="1" dirty="0" err="1"/>
              <a:t>pwd</a:t>
            </a:r>
            <a:r>
              <a:rPr lang="es-ES" sz="2200" b="1" dirty="0"/>
              <a:t>:</a:t>
            </a:r>
            <a:r>
              <a:rPr lang="es-ES" sz="2200" dirty="0"/>
              <a:t> imprime la ruta del directorio actual</a:t>
            </a:r>
            <a:endParaRPr lang="es-ES" sz="2100" dirty="0"/>
          </a:p>
        </p:txBody>
      </p:sp>
      <p:sp>
        <p:nvSpPr>
          <p:cNvPr id="23" name="Google Shape;132;p5">
            <a:extLst>
              <a:ext uri="{FF2B5EF4-FFF2-40B4-BE49-F238E27FC236}">
                <a16:creationId xmlns:a16="http://schemas.microsoft.com/office/drawing/2014/main" id="{CC9E013F-21BC-4FC3-A545-793FA7F73650}"/>
              </a:ext>
            </a:extLst>
          </p:cNvPr>
          <p:cNvSpPr txBox="1">
            <a:spLocks/>
          </p:cNvSpPr>
          <p:nvPr/>
        </p:nvSpPr>
        <p:spPr>
          <a:xfrm>
            <a:off x="4009473" y="660812"/>
            <a:ext cx="4822107" cy="761840"/>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2200" b="1" dirty="0" err="1"/>
              <a:t>ls</a:t>
            </a:r>
            <a:r>
              <a:rPr lang="es-ES" sz="2200" b="1" dirty="0"/>
              <a:t>:</a:t>
            </a:r>
            <a:r>
              <a:rPr lang="es-ES" sz="2200" dirty="0"/>
              <a:t> listar el contenido del directorio actual</a:t>
            </a:r>
            <a:endParaRPr lang="es-ES" dirty="0"/>
          </a:p>
        </p:txBody>
      </p:sp>
    </p:spTree>
    <p:extLst>
      <p:ext uri="{BB962C8B-B14F-4D97-AF65-F5344CB8AC3E}">
        <p14:creationId xmlns:p14="http://schemas.microsoft.com/office/powerpoint/2010/main" val="1958965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Enlaces de interés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70</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380525" y="816195"/>
            <a:ext cx="3032275"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hlinkClick r:id="rId3"/>
              </a:rPr>
              <a:t>https://ohshitgit.com/es</a:t>
            </a:r>
            <a:r>
              <a:rPr lang="es-ES" sz="1400" dirty="0"/>
              <a:t> </a:t>
            </a:r>
          </a:p>
          <a:p>
            <a:endParaRPr lang="es-ES" sz="1400" dirty="0"/>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3" name="Imagen 2">
            <a:extLst>
              <a:ext uri="{FF2B5EF4-FFF2-40B4-BE49-F238E27FC236}">
                <a16:creationId xmlns:a16="http://schemas.microsoft.com/office/drawing/2014/main" id="{4D1D887F-5B38-45FC-855C-51DC90703724}"/>
              </a:ext>
            </a:extLst>
          </p:cNvPr>
          <p:cNvPicPr>
            <a:picLocks noChangeAspect="1"/>
          </p:cNvPicPr>
          <p:nvPr/>
        </p:nvPicPr>
        <p:blipFill>
          <a:blip r:embed="rId4"/>
          <a:stretch>
            <a:fillRect/>
          </a:stretch>
        </p:blipFill>
        <p:spPr>
          <a:xfrm>
            <a:off x="466725" y="1228725"/>
            <a:ext cx="8210550" cy="2686050"/>
          </a:xfrm>
          <a:prstGeom prst="rect">
            <a:avLst/>
          </a:prstGeom>
        </p:spPr>
      </p:pic>
    </p:spTree>
    <p:extLst>
      <p:ext uri="{BB962C8B-B14F-4D97-AF65-F5344CB8AC3E}">
        <p14:creationId xmlns:p14="http://schemas.microsoft.com/office/powerpoint/2010/main" val="327676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71</a:t>
            </a:fld>
            <a:endParaRPr/>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9052174" cy="1408277"/>
          </a:xfrm>
          <a:prstGeom prst="rect">
            <a:avLst/>
          </a:prstGeom>
          <a:noFill/>
          <a:ln>
            <a:noFill/>
          </a:ln>
        </p:spPr>
        <p:txBody>
          <a:bodyPr spcFirstLastPara="1" wrap="square" lIns="91425" tIns="91425" rIns="91425" bIns="91425" anchor="t" anchorCtr="0">
            <a:noAutofit/>
          </a:bodyPr>
          <a:lstStyle/>
          <a:p>
            <a:r>
              <a:rPr lang="es-ES" sz="2000" dirty="0"/>
              <a:t>Realiza las instrucciones definidas en el siguiente </a:t>
            </a:r>
            <a:r>
              <a:rPr lang="es-ES" sz="2000" dirty="0">
                <a:solidFill>
                  <a:srgbClr val="0563C1"/>
                </a:solidFill>
                <a:hlinkClick r:id="rId3">
                  <a:extLst>
                    <a:ext uri="{A12FA001-AC4F-418D-AE19-62706E023703}">
                      <ahyp:hlinkClr xmlns:ahyp="http://schemas.microsoft.com/office/drawing/2018/hyperlinkcolor" val="tx"/>
                    </a:ext>
                  </a:extLst>
                </a:hlinkClick>
              </a:rPr>
              <a:t>readme.md del siguiente repositorio</a:t>
            </a:r>
            <a:r>
              <a:rPr lang="es-ES" sz="2000" dirty="0"/>
              <a:t>: </a:t>
            </a:r>
          </a:p>
        </p:txBody>
      </p:sp>
      <p:pic>
        <p:nvPicPr>
          <p:cNvPr id="3" name="Imagen 2">
            <a:extLst>
              <a:ext uri="{FF2B5EF4-FFF2-40B4-BE49-F238E27FC236}">
                <a16:creationId xmlns:a16="http://schemas.microsoft.com/office/drawing/2014/main" id="{3834E3BD-7E14-4EEF-8CF8-D12E5F8F016B}"/>
              </a:ext>
            </a:extLst>
          </p:cNvPr>
          <p:cNvPicPr>
            <a:picLocks noChangeAspect="1"/>
          </p:cNvPicPr>
          <p:nvPr/>
        </p:nvPicPr>
        <p:blipFill>
          <a:blip r:embed="rId4"/>
          <a:stretch>
            <a:fillRect/>
          </a:stretch>
        </p:blipFill>
        <p:spPr>
          <a:xfrm>
            <a:off x="2296729" y="1321837"/>
            <a:ext cx="4550542" cy="3608454"/>
          </a:xfrm>
          <a:prstGeom prst="rect">
            <a:avLst/>
          </a:prstGeom>
        </p:spPr>
      </p:pic>
    </p:spTree>
    <p:extLst>
      <p:ext uri="{BB962C8B-B14F-4D97-AF65-F5344CB8AC3E}">
        <p14:creationId xmlns:p14="http://schemas.microsoft.com/office/powerpoint/2010/main" val="30582541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 de resolución de conflictos</a:t>
            </a:r>
            <a:endParaRPr u="sng" dirty="0"/>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0" y="609160"/>
            <a:ext cx="4881838" cy="1408277"/>
          </a:xfrm>
          <a:prstGeom prst="rect">
            <a:avLst/>
          </a:prstGeom>
          <a:noFill/>
          <a:ln>
            <a:noFill/>
          </a:ln>
        </p:spPr>
        <p:txBody>
          <a:bodyPr spcFirstLastPara="1" wrap="square" lIns="91425" tIns="91425" rIns="91425" bIns="91425" anchor="t" anchorCtr="0">
            <a:noAutofit/>
          </a:bodyPr>
          <a:lstStyle/>
          <a:p>
            <a:r>
              <a:rPr lang="es-ES" sz="2000" dirty="0"/>
              <a:t>1.Crea un repositorio llamado conflictos-</a:t>
            </a:r>
            <a:r>
              <a:rPr lang="es-ES" sz="2000" dirty="0" err="1"/>
              <a:t>git</a:t>
            </a:r>
            <a:r>
              <a:rPr lang="es-ES" sz="2000" dirty="0"/>
              <a:t> y añade un readme.md (puedes marcar la pestaña </a:t>
            </a:r>
            <a:r>
              <a:rPr lang="es-ES" sz="2000" dirty="0" err="1"/>
              <a:t>add</a:t>
            </a:r>
            <a:r>
              <a:rPr lang="es-ES" sz="2000" dirty="0"/>
              <a:t> readme.md cuando lo creas desde GitHub)</a:t>
            </a:r>
          </a:p>
          <a:p>
            <a:r>
              <a:rPr lang="es-ES" sz="2000" dirty="0"/>
              <a:t>2. Añade en el repositorio  </a:t>
            </a:r>
            <a:r>
              <a:rPr lang="es-ES" sz="2000" dirty="0">
                <a:hlinkClick r:id="rId4"/>
              </a:rPr>
              <a:t>el siguiente contenido</a:t>
            </a:r>
            <a:endParaRPr lang="es-ES" sz="2000" dirty="0"/>
          </a:p>
          <a:p>
            <a:r>
              <a:rPr lang="es-ES" sz="2000" dirty="0">
                <a:highlight>
                  <a:srgbClr val="FFFF00"/>
                </a:highlight>
              </a:rPr>
              <a:t>3. Clona el repositorio remoto conflictos-</a:t>
            </a:r>
            <a:r>
              <a:rPr lang="es-ES" sz="2000" dirty="0" err="1">
                <a:highlight>
                  <a:srgbClr val="FFFF00"/>
                </a:highlight>
              </a:rPr>
              <a:t>git</a:t>
            </a:r>
            <a:r>
              <a:rPr lang="es-ES" sz="2000" dirty="0">
                <a:highlight>
                  <a:srgbClr val="FFFF00"/>
                </a:highlight>
              </a:rPr>
              <a:t> a tu dispositivo (</a:t>
            </a:r>
            <a:r>
              <a:rPr lang="es-ES" sz="2000" dirty="0" err="1">
                <a:highlight>
                  <a:srgbClr val="FFFF00"/>
                </a:highlight>
              </a:rPr>
              <a:t>git</a:t>
            </a:r>
            <a:r>
              <a:rPr lang="es-ES" sz="2000" dirty="0">
                <a:highlight>
                  <a:srgbClr val="FFFF00"/>
                </a:highlight>
              </a:rPr>
              <a:t> clone).</a:t>
            </a:r>
          </a:p>
          <a:p>
            <a:r>
              <a:rPr lang="es-ES" sz="2000" dirty="0"/>
              <a:t>4. Modifica desde GitHub, el repositorio poniendo tu nombre y la fecha de hoy en lugar del actual.</a:t>
            </a:r>
          </a:p>
          <a:p>
            <a:r>
              <a:rPr lang="es-ES" sz="2000" b="1" dirty="0">
                <a:highlight>
                  <a:srgbClr val="FFFF00"/>
                </a:highlight>
              </a:rPr>
              <a:t>🚨 IMPORTANTE 🚨NO HAGAS GIT PULL EN EL REPOSITORIO LOCAL</a:t>
            </a:r>
          </a:p>
        </p:txBody>
      </p:sp>
      <p:sp>
        <p:nvSpPr>
          <p:cNvPr id="133" name="Google Shape;133;p5"/>
          <p:cNvSpPr txBox="1">
            <a:spLocks noGrp="1"/>
          </p:cNvSpPr>
          <p:nvPr>
            <p:ph type="sldNum" idx="12"/>
          </p:nvPr>
        </p:nvSpPr>
        <p:spPr>
          <a:xfrm>
            <a:off x="8500663" y="470612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72</a:t>
            </a:fld>
            <a:endParaRPr dirty="0"/>
          </a:p>
        </p:txBody>
      </p:sp>
      <p:pic>
        <p:nvPicPr>
          <p:cNvPr id="4" name="Imagen 3">
            <a:extLst>
              <a:ext uri="{FF2B5EF4-FFF2-40B4-BE49-F238E27FC236}">
                <a16:creationId xmlns:a16="http://schemas.microsoft.com/office/drawing/2014/main" id="{38782C9F-FD68-407C-A8D3-4280631F866E}"/>
              </a:ext>
            </a:extLst>
          </p:cNvPr>
          <p:cNvPicPr>
            <a:picLocks noChangeAspect="1"/>
          </p:cNvPicPr>
          <p:nvPr/>
        </p:nvPicPr>
        <p:blipFill>
          <a:blip r:embed="rId5"/>
          <a:stretch>
            <a:fillRect/>
          </a:stretch>
        </p:blipFill>
        <p:spPr>
          <a:xfrm>
            <a:off x="5022834" y="726582"/>
            <a:ext cx="3915426" cy="2380463"/>
          </a:xfrm>
          <a:prstGeom prst="rect">
            <a:avLst/>
          </a:prstGeom>
        </p:spPr>
      </p:pic>
      <p:pic>
        <p:nvPicPr>
          <p:cNvPr id="6" name="Imagen 5">
            <a:extLst>
              <a:ext uri="{FF2B5EF4-FFF2-40B4-BE49-F238E27FC236}">
                <a16:creationId xmlns:a16="http://schemas.microsoft.com/office/drawing/2014/main" id="{D767F456-EA64-450D-B7AE-32B8F8F36EEB}"/>
              </a:ext>
            </a:extLst>
          </p:cNvPr>
          <p:cNvPicPr>
            <a:picLocks noChangeAspect="1"/>
          </p:cNvPicPr>
          <p:nvPr/>
        </p:nvPicPr>
        <p:blipFill>
          <a:blip r:embed="rId6"/>
          <a:stretch>
            <a:fillRect/>
          </a:stretch>
        </p:blipFill>
        <p:spPr>
          <a:xfrm>
            <a:off x="5110183" y="3481161"/>
            <a:ext cx="3740727" cy="1099766"/>
          </a:xfrm>
          <a:prstGeom prst="rect">
            <a:avLst/>
          </a:prstGeom>
        </p:spPr>
      </p:pic>
    </p:spTree>
    <p:extLst>
      <p:ext uri="{BB962C8B-B14F-4D97-AF65-F5344CB8AC3E}">
        <p14:creationId xmlns:p14="http://schemas.microsoft.com/office/powerpoint/2010/main" val="1657174818"/>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pic>
        <p:nvPicPr>
          <p:cNvPr id="10" name="Imagen 9">
            <a:extLst>
              <a:ext uri="{FF2B5EF4-FFF2-40B4-BE49-F238E27FC236}">
                <a16:creationId xmlns:a16="http://schemas.microsoft.com/office/drawing/2014/main" id="{B59661C2-A7BF-40BA-AA61-5D8E80EE7B3D}"/>
              </a:ext>
            </a:extLst>
          </p:cNvPr>
          <p:cNvPicPr>
            <a:picLocks noChangeAspect="1"/>
          </p:cNvPicPr>
          <p:nvPr/>
        </p:nvPicPr>
        <p:blipFill>
          <a:blip r:embed="rId4"/>
          <a:stretch>
            <a:fillRect/>
          </a:stretch>
        </p:blipFill>
        <p:spPr>
          <a:xfrm>
            <a:off x="0" y="2151843"/>
            <a:ext cx="9144000" cy="2635035"/>
          </a:xfrm>
          <a:prstGeom prst="rect">
            <a:avLst/>
          </a:prstGeom>
        </p:spPr>
      </p:pic>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 de resolución de conflictos</a:t>
            </a:r>
            <a:endParaRPr u="sng" dirty="0"/>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 y="609160"/>
            <a:ext cx="8826605" cy="1408277"/>
          </a:xfrm>
          <a:prstGeom prst="rect">
            <a:avLst/>
          </a:prstGeom>
          <a:noFill/>
          <a:ln>
            <a:noFill/>
          </a:ln>
        </p:spPr>
        <p:txBody>
          <a:bodyPr spcFirstLastPara="1" wrap="square" lIns="91425" tIns="91425" rIns="91425" bIns="91425" anchor="t" anchorCtr="0">
            <a:noAutofit/>
          </a:bodyPr>
          <a:lstStyle/>
          <a:p>
            <a:r>
              <a:rPr lang="es-ES" sz="2000" dirty="0"/>
              <a:t>5. Ves al repositorio local y modifica el nombre por Jaimito Fernández y pon como fecha 22/22/2222</a:t>
            </a:r>
          </a:p>
          <a:p>
            <a:pPr marL="101600" indent="0" algn="ctr">
              <a:buNone/>
            </a:pPr>
            <a:r>
              <a:rPr lang="es-ES" sz="2000" b="1" dirty="0">
                <a:highlight>
                  <a:srgbClr val="FFFF00"/>
                </a:highlight>
              </a:rPr>
              <a:t>🚨 IMPORTANTE 🚨NO HAGAS GIT PULL EN EL REPOSITORIO LOCAL</a:t>
            </a:r>
          </a:p>
        </p:txBody>
      </p:sp>
      <p:sp>
        <p:nvSpPr>
          <p:cNvPr id="133" name="Google Shape;133;p5"/>
          <p:cNvSpPr txBox="1">
            <a:spLocks noGrp="1"/>
          </p:cNvSpPr>
          <p:nvPr>
            <p:ph type="sldNum" idx="12"/>
          </p:nvPr>
        </p:nvSpPr>
        <p:spPr>
          <a:xfrm>
            <a:off x="8476894" y="4749900"/>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solidFill>
                  <a:schemeClr val="tx1"/>
                </a:solidFill>
              </a:rPr>
              <a:t>73</a:t>
            </a:fld>
            <a:endParaRPr dirty="0">
              <a:solidFill>
                <a:schemeClr val="tx1"/>
              </a:solidFill>
            </a:endParaRPr>
          </a:p>
        </p:txBody>
      </p:sp>
    </p:spTree>
    <p:extLst>
      <p:ext uri="{BB962C8B-B14F-4D97-AF65-F5344CB8AC3E}">
        <p14:creationId xmlns:p14="http://schemas.microsoft.com/office/powerpoint/2010/main" val="268183712"/>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 de resolución de conflictos</a:t>
            </a:r>
            <a:endParaRPr u="sng" dirty="0"/>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 y="609160"/>
            <a:ext cx="8826605" cy="1408277"/>
          </a:xfrm>
          <a:prstGeom prst="rect">
            <a:avLst/>
          </a:prstGeom>
          <a:noFill/>
          <a:ln>
            <a:noFill/>
          </a:ln>
        </p:spPr>
        <p:txBody>
          <a:bodyPr spcFirstLastPara="1" wrap="square" lIns="91425" tIns="91425" rIns="91425" bIns="91425" anchor="t" anchorCtr="0">
            <a:noAutofit/>
          </a:bodyPr>
          <a:lstStyle/>
          <a:p>
            <a:r>
              <a:rPr lang="es-ES" sz="2000" dirty="0"/>
              <a:t>6. Intenta hacer un </a:t>
            </a:r>
            <a:r>
              <a:rPr lang="es-ES" sz="2000" dirty="0" err="1"/>
              <a:t>push</a:t>
            </a:r>
            <a:r>
              <a:rPr lang="es-ES" sz="2000" dirty="0"/>
              <a:t> al repositorio remoto</a:t>
            </a:r>
          </a:p>
          <a:p>
            <a:pPr marL="101600" indent="0" algn="ctr">
              <a:buNone/>
            </a:pPr>
            <a:r>
              <a:rPr lang="es-ES" sz="2000" b="1" dirty="0">
                <a:highlight>
                  <a:srgbClr val="FFFF00"/>
                </a:highlight>
              </a:rPr>
              <a:t>🚨 IMPORTANTE 🚨NO HAGAS GIT PULL EN EL REPOSITORIO LOCAL</a:t>
            </a:r>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74</a:t>
            </a:fld>
            <a:endParaRPr/>
          </a:p>
        </p:txBody>
      </p:sp>
      <p:pic>
        <p:nvPicPr>
          <p:cNvPr id="3" name="Imagen 2">
            <a:extLst>
              <a:ext uri="{FF2B5EF4-FFF2-40B4-BE49-F238E27FC236}">
                <a16:creationId xmlns:a16="http://schemas.microsoft.com/office/drawing/2014/main" id="{FAF50049-6F20-4D21-B599-E9420077F64F}"/>
              </a:ext>
            </a:extLst>
          </p:cNvPr>
          <p:cNvPicPr>
            <a:picLocks noChangeAspect="1"/>
          </p:cNvPicPr>
          <p:nvPr/>
        </p:nvPicPr>
        <p:blipFill rotWithShape="1">
          <a:blip r:embed="rId4"/>
          <a:srcRect t="8910"/>
          <a:stretch/>
        </p:blipFill>
        <p:spPr>
          <a:xfrm>
            <a:off x="0" y="1496291"/>
            <a:ext cx="4452079" cy="3322257"/>
          </a:xfrm>
          <a:prstGeom prst="rect">
            <a:avLst/>
          </a:prstGeom>
        </p:spPr>
      </p:pic>
      <p:pic>
        <p:nvPicPr>
          <p:cNvPr id="7" name="Imagen 6">
            <a:extLst>
              <a:ext uri="{FF2B5EF4-FFF2-40B4-BE49-F238E27FC236}">
                <a16:creationId xmlns:a16="http://schemas.microsoft.com/office/drawing/2014/main" id="{1CDA66C5-0060-42AF-BC35-4A76844EDD32}"/>
              </a:ext>
            </a:extLst>
          </p:cNvPr>
          <p:cNvPicPr>
            <a:picLocks noChangeAspect="1"/>
          </p:cNvPicPr>
          <p:nvPr/>
        </p:nvPicPr>
        <p:blipFill>
          <a:blip r:embed="rId5"/>
          <a:stretch>
            <a:fillRect/>
          </a:stretch>
        </p:blipFill>
        <p:spPr>
          <a:xfrm>
            <a:off x="4452079" y="1496291"/>
            <a:ext cx="4198001" cy="2179926"/>
          </a:xfrm>
          <a:prstGeom prst="rect">
            <a:avLst/>
          </a:prstGeom>
        </p:spPr>
      </p:pic>
    </p:spTree>
    <p:extLst>
      <p:ext uri="{BB962C8B-B14F-4D97-AF65-F5344CB8AC3E}">
        <p14:creationId xmlns:p14="http://schemas.microsoft.com/office/powerpoint/2010/main" val="1295943450"/>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 de resolución de conflictos</a:t>
            </a:r>
            <a:endParaRPr u="sng" dirty="0"/>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 y="609160"/>
            <a:ext cx="8826605" cy="1408277"/>
          </a:xfrm>
          <a:prstGeom prst="rect">
            <a:avLst/>
          </a:prstGeom>
          <a:noFill/>
          <a:ln>
            <a:noFill/>
          </a:ln>
        </p:spPr>
        <p:txBody>
          <a:bodyPr spcFirstLastPara="1" wrap="square" lIns="91425" tIns="91425" rIns="91425" bIns="91425" anchor="t" anchorCtr="0">
            <a:noAutofit/>
          </a:bodyPr>
          <a:lstStyle/>
          <a:p>
            <a:r>
              <a:rPr lang="es-ES" sz="2000" dirty="0"/>
              <a:t>7. Haz un </a:t>
            </a:r>
            <a:r>
              <a:rPr lang="es-ES" sz="2000" dirty="0" err="1"/>
              <a:t>git</a:t>
            </a:r>
            <a:r>
              <a:rPr lang="es-ES" sz="2000" dirty="0"/>
              <a:t> full y ves que Git no puede </a:t>
            </a:r>
            <a:r>
              <a:rPr lang="es-ES" sz="2000" dirty="0" err="1"/>
              <a:t>auto-resolver</a:t>
            </a:r>
            <a:r>
              <a:rPr lang="es-ES" sz="2000" dirty="0"/>
              <a:t> el conflicto. Por lo que nos deja la responsabilidad a nosotros como programadores: </a:t>
            </a:r>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75</a:t>
            </a:fld>
            <a:endParaRPr/>
          </a:p>
        </p:txBody>
      </p:sp>
      <p:pic>
        <p:nvPicPr>
          <p:cNvPr id="4" name="Imagen 3">
            <a:extLst>
              <a:ext uri="{FF2B5EF4-FFF2-40B4-BE49-F238E27FC236}">
                <a16:creationId xmlns:a16="http://schemas.microsoft.com/office/drawing/2014/main" id="{2F5BB98B-ED81-42C4-93E7-0FFB12861B54}"/>
              </a:ext>
            </a:extLst>
          </p:cNvPr>
          <p:cNvPicPr>
            <a:picLocks noChangeAspect="1"/>
          </p:cNvPicPr>
          <p:nvPr/>
        </p:nvPicPr>
        <p:blipFill>
          <a:blip r:embed="rId4"/>
          <a:stretch>
            <a:fillRect/>
          </a:stretch>
        </p:blipFill>
        <p:spPr>
          <a:xfrm>
            <a:off x="301663" y="1557680"/>
            <a:ext cx="8406536" cy="3136767"/>
          </a:xfrm>
          <a:prstGeom prst="rect">
            <a:avLst/>
          </a:prstGeom>
        </p:spPr>
      </p:pic>
    </p:spTree>
    <p:extLst>
      <p:ext uri="{BB962C8B-B14F-4D97-AF65-F5344CB8AC3E}">
        <p14:creationId xmlns:p14="http://schemas.microsoft.com/office/powerpoint/2010/main" val="348174079"/>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pic>
        <p:nvPicPr>
          <p:cNvPr id="6" name="Imagen 5">
            <a:extLst>
              <a:ext uri="{FF2B5EF4-FFF2-40B4-BE49-F238E27FC236}">
                <a16:creationId xmlns:a16="http://schemas.microsoft.com/office/drawing/2014/main" id="{9310A799-0C75-4B7E-B180-21A662E22E33}"/>
              </a:ext>
            </a:extLst>
          </p:cNvPr>
          <p:cNvPicPr>
            <a:picLocks noChangeAspect="1"/>
          </p:cNvPicPr>
          <p:nvPr/>
        </p:nvPicPr>
        <p:blipFill>
          <a:blip r:embed="rId4"/>
          <a:stretch>
            <a:fillRect/>
          </a:stretch>
        </p:blipFill>
        <p:spPr>
          <a:xfrm>
            <a:off x="0" y="3020266"/>
            <a:ext cx="9144000" cy="1887497"/>
          </a:xfrm>
          <a:prstGeom prst="rect">
            <a:avLst/>
          </a:prstGeom>
        </p:spPr>
      </p:pic>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 de resolución de conflictos</a:t>
            </a:r>
            <a:endParaRPr u="sng" dirty="0"/>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 y="609160"/>
            <a:ext cx="8826605" cy="1408277"/>
          </a:xfrm>
          <a:prstGeom prst="rect">
            <a:avLst/>
          </a:prstGeom>
          <a:noFill/>
          <a:ln>
            <a:noFill/>
          </a:ln>
        </p:spPr>
        <p:txBody>
          <a:bodyPr spcFirstLastPara="1" wrap="square" lIns="91425" tIns="91425" rIns="91425" bIns="91425" anchor="t" anchorCtr="0">
            <a:noAutofit/>
          </a:bodyPr>
          <a:lstStyle/>
          <a:p>
            <a:r>
              <a:rPr lang="es-ES" sz="2000" dirty="0"/>
              <a:t>7. Haz un </a:t>
            </a:r>
            <a:r>
              <a:rPr lang="es-ES" sz="2000" dirty="0" err="1"/>
              <a:t>git</a:t>
            </a:r>
            <a:r>
              <a:rPr lang="es-ES" sz="2000" dirty="0"/>
              <a:t> </a:t>
            </a:r>
            <a:r>
              <a:rPr lang="es-ES" sz="2000"/>
              <a:t>pull</a:t>
            </a:r>
            <a:r>
              <a:rPr lang="es-ES" sz="2000" dirty="0"/>
              <a:t> y ves que Git no puede </a:t>
            </a:r>
            <a:r>
              <a:rPr lang="es-ES" sz="2000" dirty="0" err="1"/>
              <a:t>auto-resolver</a:t>
            </a:r>
            <a:r>
              <a:rPr lang="es-ES" sz="2000" dirty="0"/>
              <a:t> el conflicto. Por lo que nos deja la responsabilidad a nosotros como programadores: </a:t>
            </a:r>
          </a:p>
        </p:txBody>
      </p:sp>
      <p:sp>
        <p:nvSpPr>
          <p:cNvPr id="133" name="Google Shape;133;p5"/>
          <p:cNvSpPr txBox="1">
            <a:spLocks noGrp="1"/>
          </p:cNvSpPr>
          <p:nvPr>
            <p:ph type="sldNum" idx="12"/>
          </p:nvPr>
        </p:nvSpPr>
        <p:spPr>
          <a:xfrm>
            <a:off x="8512171" y="481676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solidFill>
                  <a:schemeClr val="tx1"/>
                </a:solidFill>
              </a:rPr>
              <a:t>76</a:t>
            </a:fld>
            <a:endParaRPr dirty="0">
              <a:solidFill>
                <a:schemeClr val="tx1"/>
              </a:solidFill>
            </a:endParaRPr>
          </a:p>
        </p:txBody>
      </p:sp>
      <p:pic>
        <p:nvPicPr>
          <p:cNvPr id="9" name="Imagen 8">
            <a:extLst>
              <a:ext uri="{FF2B5EF4-FFF2-40B4-BE49-F238E27FC236}">
                <a16:creationId xmlns:a16="http://schemas.microsoft.com/office/drawing/2014/main" id="{5CF9B24D-D2D4-4CF7-94AB-A16A31E8C502}"/>
              </a:ext>
            </a:extLst>
          </p:cNvPr>
          <p:cNvPicPr>
            <a:picLocks noChangeAspect="1"/>
          </p:cNvPicPr>
          <p:nvPr/>
        </p:nvPicPr>
        <p:blipFill>
          <a:blip r:embed="rId5"/>
          <a:stretch>
            <a:fillRect/>
          </a:stretch>
        </p:blipFill>
        <p:spPr>
          <a:xfrm>
            <a:off x="2388020" y="1573253"/>
            <a:ext cx="4720798" cy="1447013"/>
          </a:xfrm>
          <a:prstGeom prst="rect">
            <a:avLst/>
          </a:prstGeom>
        </p:spPr>
      </p:pic>
    </p:spTree>
    <p:extLst>
      <p:ext uri="{BB962C8B-B14F-4D97-AF65-F5344CB8AC3E}">
        <p14:creationId xmlns:p14="http://schemas.microsoft.com/office/powerpoint/2010/main" val="3289141434"/>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3"/>
            <a:ext cx="8406535" cy="678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Conflictos de Git</a:t>
            </a:r>
            <a:endParaRPr u="sng" dirty="0"/>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77</a:t>
            </a:fld>
            <a:endParaRPr/>
          </a:p>
        </p:txBody>
      </p:sp>
      <p:sp>
        <p:nvSpPr>
          <p:cNvPr id="13" name="Google Shape;132;p5">
            <a:extLst>
              <a:ext uri="{FF2B5EF4-FFF2-40B4-BE49-F238E27FC236}">
                <a16:creationId xmlns:a16="http://schemas.microsoft.com/office/drawing/2014/main" id="{E6E2335E-10BD-4DB0-9347-A2430A72C632}"/>
              </a:ext>
            </a:extLst>
          </p:cNvPr>
          <p:cNvSpPr txBox="1">
            <a:spLocks/>
          </p:cNvSpPr>
          <p:nvPr/>
        </p:nvSpPr>
        <p:spPr>
          <a:xfrm>
            <a:off x="380525" y="816195"/>
            <a:ext cx="3032275" cy="752499"/>
          </a:xfrm>
          <a:prstGeom prst="rect">
            <a:avLst/>
          </a:prstGeom>
          <a:noFill/>
          <a:ln>
            <a:noFill/>
          </a:ln>
        </p:spPr>
        <p:txBody>
          <a:bodyPr spcFirstLastPara="1" vert="horz" wrap="square" lIns="91425" tIns="91425" rIns="91425" bIns="91425" rtlCol="0" anchor="t" anchorCtr="0">
            <a:noAutofit/>
          </a:bodyPr>
          <a:lstStyle>
            <a:lvl1pPr marL="457200" lvl="0" indent="-355600" algn="l" defTabSz="685800" rtl="0" eaLnBrk="1" latinLnBrk="0" hangingPunct="1">
              <a:lnSpc>
                <a:spcPct val="100000"/>
              </a:lnSpc>
              <a:spcBef>
                <a:spcPts val="600"/>
              </a:spcBef>
              <a:spcAft>
                <a:spcPts val="0"/>
              </a:spcAft>
              <a:buSzPts val="2000"/>
              <a:buFont typeface="Arial" panose="020B0604020202020204" pitchFamily="34" charset="0"/>
              <a:buChar char="▪"/>
              <a:defRPr sz="2100" kern="1200">
                <a:solidFill>
                  <a:schemeClr val="tx1"/>
                </a:solidFill>
                <a:latin typeface="+mn-lt"/>
                <a:ea typeface="+mn-ea"/>
                <a:cs typeface="+mn-cs"/>
              </a:defRPr>
            </a:lvl1pPr>
            <a:lvl2pPr marL="914400" lvl="1" indent="-355600" algn="l" defTabSz="685800" rtl="0" eaLnBrk="1" latinLnBrk="0" hangingPunct="1">
              <a:lnSpc>
                <a:spcPct val="100000"/>
              </a:lnSpc>
              <a:spcBef>
                <a:spcPts val="0"/>
              </a:spcBef>
              <a:spcAft>
                <a:spcPts val="0"/>
              </a:spcAft>
              <a:buSzPts val="2000"/>
              <a:buFont typeface="Arial" panose="020B0604020202020204" pitchFamily="34" charset="0"/>
              <a:buChar char="□"/>
              <a:defRPr sz="1800" kern="1200">
                <a:solidFill>
                  <a:schemeClr val="tx1"/>
                </a:solidFill>
                <a:latin typeface="+mn-lt"/>
                <a:ea typeface="+mn-ea"/>
                <a:cs typeface="+mn-cs"/>
              </a:defRPr>
            </a:lvl2pPr>
            <a:lvl3pPr marL="1371600" lvl="2" indent="-355600" algn="l" defTabSz="685800" rtl="0" eaLnBrk="1" latinLnBrk="0" hangingPunct="1">
              <a:lnSpc>
                <a:spcPct val="100000"/>
              </a:lnSpc>
              <a:spcBef>
                <a:spcPts val="0"/>
              </a:spcBef>
              <a:spcAft>
                <a:spcPts val="0"/>
              </a:spcAft>
              <a:buSzPts val="2000"/>
              <a:buFont typeface="Arial" panose="020B0604020202020204" pitchFamily="34" charset="0"/>
              <a:buChar char="□"/>
              <a:defRPr sz="1500" kern="1200">
                <a:solidFill>
                  <a:schemeClr val="tx1"/>
                </a:solidFill>
                <a:latin typeface="+mn-lt"/>
                <a:ea typeface="+mn-ea"/>
                <a:cs typeface="+mn-cs"/>
              </a:defRPr>
            </a:lvl3pPr>
            <a:lvl4pPr marL="1828800" lvl="3"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4pPr>
            <a:lvl5pPr marL="2286000" lvl="4"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5pPr>
            <a:lvl6pPr marL="2743200" lvl="5"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6pPr>
            <a:lvl7pPr marL="3200400" lvl="6"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7pPr>
            <a:lvl8pPr marL="3657600" lvl="7"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8pPr>
            <a:lvl9pPr marL="4114800" lvl="8" indent="-355600" algn="l" defTabSz="685800" rtl="0" eaLnBrk="1" latinLnBrk="0" hangingPunct="1">
              <a:lnSpc>
                <a:spcPct val="100000"/>
              </a:lnSpc>
              <a:spcBef>
                <a:spcPts val="0"/>
              </a:spcBef>
              <a:spcAft>
                <a:spcPts val="0"/>
              </a:spcAft>
              <a:buSzPts val="2000"/>
              <a:buFont typeface="Arial" panose="020B0604020202020204" pitchFamily="34" charset="0"/>
              <a:buChar char="■"/>
              <a:defRPr sz="1350" kern="1200">
                <a:solidFill>
                  <a:schemeClr val="tx1"/>
                </a:solidFill>
                <a:latin typeface="+mn-lt"/>
                <a:ea typeface="+mn-ea"/>
                <a:cs typeface="+mn-cs"/>
              </a:defRPr>
            </a:lvl9pPr>
          </a:lstStyle>
          <a:p>
            <a:r>
              <a:rPr lang="es-ES" sz="1400" dirty="0"/>
              <a:t>Existe la posibilidad de ver los cambios con </a:t>
            </a:r>
            <a:r>
              <a:rPr lang="es-ES" sz="1400" dirty="0" err="1"/>
              <a:t>git</a:t>
            </a:r>
            <a:r>
              <a:rPr lang="es-ES" sz="1400" dirty="0"/>
              <a:t> </a:t>
            </a:r>
            <a:r>
              <a:rPr lang="es-ES" sz="1400" dirty="0" err="1"/>
              <a:t>diff</a:t>
            </a:r>
            <a:r>
              <a:rPr lang="es-ES" sz="1400" dirty="0"/>
              <a:t> de la siguiente manera:</a:t>
            </a:r>
          </a:p>
          <a:p>
            <a:endParaRPr lang="es-ES" sz="1400" dirty="0"/>
          </a:p>
          <a:p>
            <a:pPr marL="101600" indent="0">
              <a:buFont typeface="Arial" panose="020B0604020202020204" pitchFamily="34" charset="0"/>
              <a:buNone/>
            </a:pPr>
            <a:endParaRPr lang="es-ES" sz="1400" dirty="0"/>
          </a:p>
          <a:p>
            <a:endParaRPr lang="es-ES" sz="1400" dirty="0"/>
          </a:p>
          <a:p>
            <a:endParaRPr lang="es-ES" sz="1400" dirty="0"/>
          </a:p>
          <a:p>
            <a:endParaRPr lang="es-ES" sz="1400" dirty="0"/>
          </a:p>
        </p:txBody>
      </p:sp>
      <p:pic>
        <p:nvPicPr>
          <p:cNvPr id="4" name="Imagen 3">
            <a:extLst>
              <a:ext uri="{FF2B5EF4-FFF2-40B4-BE49-F238E27FC236}">
                <a16:creationId xmlns:a16="http://schemas.microsoft.com/office/drawing/2014/main" id="{240C03A2-50AE-42B9-BAEF-34EB9676660C}"/>
              </a:ext>
            </a:extLst>
          </p:cNvPr>
          <p:cNvPicPr>
            <a:picLocks noChangeAspect="1"/>
          </p:cNvPicPr>
          <p:nvPr/>
        </p:nvPicPr>
        <p:blipFill>
          <a:blip r:embed="rId4"/>
          <a:stretch>
            <a:fillRect/>
          </a:stretch>
        </p:blipFill>
        <p:spPr>
          <a:xfrm>
            <a:off x="132764" y="2677012"/>
            <a:ext cx="5693972" cy="2466488"/>
          </a:xfrm>
          <a:prstGeom prst="rect">
            <a:avLst/>
          </a:prstGeom>
        </p:spPr>
      </p:pic>
      <p:pic>
        <p:nvPicPr>
          <p:cNvPr id="6" name="Picture 2" descr="Git Merge GIF - Git Merge Gitmerge - Descubre &amp; Comparte GIFs">
            <a:extLst>
              <a:ext uri="{FF2B5EF4-FFF2-40B4-BE49-F238E27FC236}">
                <a16:creationId xmlns:a16="http://schemas.microsoft.com/office/drawing/2014/main" id="{049A2CE8-B6AE-4635-B493-61DC46879D2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086108" y="72261"/>
            <a:ext cx="4936980" cy="276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826467"/>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pic>
        <p:nvPicPr>
          <p:cNvPr id="6" name="Imagen 5">
            <a:extLst>
              <a:ext uri="{FF2B5EF4-FFF2-40B4-BE49-F238E27FC236}">
                <a16:creationId xmlns:a16="http://schemas.microsoft.com/office/drawing/2014/main" id="{9310A799-0C75-4B7E-B180-21A662E22E33}"/>
              </a:ext>
            </a:extLst>
          </p:cNvPr>
          <p:cNvPicPr>
            <a:picLocks noChangeAspect="1"/>
          </p:cNvPicPr>
          <p:nvPr/>
        </p:nvPicPr>
        <p:blipFill>
          <a:blip r:embed="rId4"/>
          <a:stretch>
            <a:fillRect/>
          </a:stretch>
        </p:blipFill>
        <p:spPr>
          <a:xfrm>
            <a:off x="0" y="3020266"/>
            <a:ext cx="9144000" cy="1887497"/>
          </a:xfrm>
          <a:prstGeom prst="rect">
            <a:avLst/>
          </a:prstGeom>
        </p:spPr>
      </p:pic>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 de resolución de conflictos</a:t>
            </a:r>
            <a:endParaRPr u="sng" dirty="0"/>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 y="609160"/>
            <a:ext cx="8826605" cy="1408277"/>
          </a:xfrm>
          <a:prstGeom prst="rect">
            <a:avLst/>
          </a:prstGeom>
          <a:noFill/>
          <a:ln>
            <a:noFill/>
          </a:ln>
        </p:spPr>
        <p:txBody>
          <a:bodyPr spcFirstLastPara="1" wrap="square" lIns="91425" tIns="91425" rIns="91425" bIns="91425" anchor="t" anchorCtr="0">
            <a:noAutofit/>
          </a:bodyPr>
          <a:lstStyle/>
          <a:p>
            <a:r>
              <a:rPr lang="es-ES" sz="2000" dirty="0"/>
              <a:t>8. Piensa en que versión quieres, es muy importante estar seguro de lo que queremos hacer para no tener dolores de cabeza y no darle a cualquier opción sin pensarlo. ¿Qué versión quiero? ¿Con que cambios me quiero quedar? Y finalmente, soluciona el conflicto </a:t>
            </a:r>
          </a:p>
        </p:txBody>
      </p:sp>
      <p:sp>
        <p:nvSpPr>
          <p:cNvPr id="133" name="Google Shape;133;p5"/>
          <p:cNvSpPr txBox="1">
            <a:spLocks noGrp="1"/>
          </p:cNvSpPr>
          <p:nvPr>
            <p:ph type="sldNum" idx="12"/>
          </p:nvPr>
        </p:nvSpPr>
        <p:spPr>
          <a:xfrm>
            <a:off x="8512171" y="481676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solidFill>
                  <a:schemeClr val="tx1"/>
                </a:solidFill>
              </a:rPr>
              <a:t>78</a:t>
            </a:fld>
            <a:endParaRPr dirty="0">
              <a:solidFill>
                <a:schemeClr val="tx1"/>
              </a:solidFill>
            </a:endParaRPr>
          </a:p>
        </p:txBody>
      </p:sp>
      <p:pic>
        <p:nvPicPr>
          <p:cNvPr id="9" name="Imagen 8">
            <a:extLst>
              <a:ext uri="{FF2B5EF4-FFF2-40B4-BE49-F238E27FC236}">
                <a16:creationId xmlns:a16="http://schemas.microsoft.com/office/drawing/2014/main" id="{5CF9B24D-D2D4-4CF7-94AB-A16A31E8C502}"/>
              </a:ext>
            </a:extLst>
          </p:cNvPr>
          <p:cNvPicPr>
            <a:picLocks noChangeAspect="1"/>
          </p:cNvPicPr>
          <p:nvPr/>
        </p:nvPicPr>
        <p:blipFill>
          <a:blip r:embed="rId5"/>
          <a:stretch>
            <a:fillRect/>
          </a:stretch>
        </p:blipFill>
        <p:spPr>
          <a:xfrm>
            <a:off x="4413301" y="1765512"/>
            <a:ext cx="4093565" cy="1254754"/>
          </a:xfrm>
          <a:prstGeom prst="rect">
            <a:avLst/>
          </a:prstGeom>
        </p:spPr>
      </p:pic>
    </p:spTree>
    <p:extLst>
      <p:ext uri="{BB962C8B-B14F-4D97-AF65-F5344CB8AC3E}">
        <p14:creationId xmlns:p14="http://schemas.microsoft.com/office/powerpoint/2010/main" val="2454798518"/>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531725" y="137602"/>
            <a:ext cx="8406535" cy="6498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u="sng" dirty="0">
                <a:solidFill>
                  <a:schemeClr val="dk1"/>
                </a:solidFill>
              </a:rPr>
              <a:t>Ejercicios de resolución de conflictos</a:t>
            </a:r>
            <a:endParaRPr u="sng" dirty="0"/>
          </a:p>
        </p:txBody>
      </p:sp>
      <p:sp>
        <p:nvSpPr>
          <p:cNvPr id="11" name="Google Shape;132;p5">
            <a:extLst>
              <a:ext uri="{FF2B5EF4-FFF2-40B4-BE49-F238E27FC236}">
                <a16:creationId xmlns:a16="http://schemas.microsoft.com/office/drawing/2014/main" id="{CD2A65EF-34E7-48E5-BB52-120C3C7D86ED}"/>
              </a:ext>
            </a:extLst>
          </p:cNvPr>
          <p:cNvSpPr txBox="1">
            <a:spLocks noGrp="1"/>
          </p:cNvSpPr>
          <p:nvPr>
            <p:ph type="body" idx="1"/>
          </p:nvPr>
        </p:nvSpPr>
        <p:spPr>
          <a:xfrm>
            <a:off x="-1" y="609160"/>
            <a:ext cx="8826605" cy="1408277"/>
          </a:xfrm>
          <a:prstGeom prst="rect">
            <a:avLst/>
          </a:prstGeom>
          <a:noFill/>
          <a:ln>
            <a:noFill/>
          </a:ln>
        </p:spPr>
        <p:txBody>
          <a:bodyPr spcFirstLastPara="1" wrap="square" lIns="91425" tIns="91425" rIns="91425" bIns="91425" anchor="t" anchorCtr="0">
            <a:noAutofit/>
          </a:bodyPr>
          <a:lstStyle/>
          <a:p>
            <a:r>
              <a:rPr lang="es-ES" sz="2000" dirty="0"/>
              <a:t>Basándote en el ejercicio anterior crea otro fichero (puedes utilizar el mismo) y tal y como hemos en el ejemplo anterior vamos a tener conflictos pero esta vez muchos más. </a:t>
            </a:r>
          </a:p>
          <a:p>
            <a:r>
              <a:rPr lang="es-ES" sz="2000" dirty="0"/>
              <a:t>Por ejemplo:</a:t>
            </a:r>
          </a:p>
          <a:p>
            <a:pPr lvl="1"/>
            <a:r>
              <a:rPr lang="es-ES" sz="1700" dirty="0"/>
              <a:t>En el repositorio remoto, puedes cambiar todas las letras a por una @.</a:t>
            </a:r>
          </a:p>
          <a:p>
            <a:pPr lvl="1"/>
            <a:r>
              <a:rPr lang="es-ES" sz="1700" dirty="0"/>
              <a:t>En el repositorio local, puedes cambiar todas las letras e por €. </a:t>
            </a:r>
          </a:p>
          <a:p>
            <a:r>
              <a:rPr lang="es-ES" sz="2000" dirty="0"/>
              <a:t>Haz que se generen conflictos compáralos analiza que es lo que quieres. En muchas ocasiones necesitaras incluso sentarte con otro compañero para ver conflicto a conflicto que dejáis, etc.</a:t>
            </a:r>
          </a:p>
          <a:p>
            <a:r>
              <a:rPr lang="es-ES" sz="2000" dirty="0"/>
              <a:t>Finalmente, resuélvelos en algunas ocasiones cogiendo los cambios de tu repositorio local y en otras ocasiones los cambios de tu repositorio remoto.</a:t>
            </a:r>
          </a:p>
        </p:txBody>
      </p:sp>
      <p:sp>
        <p:nvSpPr>
          <p:cNvPr id="133" name="Google Shape;133;p5"/>
          <p:cNvSpPr txBox="1">
            <a:spLocks noGrp="1"/>
          </p:cNvSpPr>
          <p:nvPr>
            <p:ph type="sldNum" idx="12"/>
          </p:nvPr>
        </p:nvSpPr>
        <p:spPr>
          <a:xfrm>
            <a:off x="8512171" y="481676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solidFill>
                  <a:schemeClr val="tx1"/>
                </a:solidFill>
              </a:rPr>
              <a:t>79</a:t>
            </a:fld>
            <a:endParaRPr dirty="0">
              <a:solidFill>
                <a:schemeClr val="tx1"/>
              </a:solidFill>
            </a:endParaRPr>
          </a:p>
        </p:txBody>
      </p:sp>
    </p:spTree>
    <p:extLst>
      <p:ext uri="{BB962C8B-B14F-4D97-AF65-F5344CB8AC3E}">
        <p14:creationId xmlns:p14="http://schemas.microsoft.com/office/powerpoint/2010/main" val="361633066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8</a:t>
            </a:fld>
            <a:endParaRPr/>
          </a:p>
        </p:txBody>
      </p:sp>
      <p:sp>
        <p:nvSpPr>
          <p:cNvPr id="15" name="Google Shape;131;p5">
            <a:extLst>
              <a:ext uri="{FF2B5EF4-FFF2-40B4-BE49-F238E27FC236}">
                <a16:creationId xmlns:a16="http://schemas.microsoft.com/office/drawing/2014/main" id="{C8C8BAD3-8845-43C6-A9F5-BCCE2CC88746}"/>
              </a:ext>
            </a:extLst>
          </p:cNvPr>
          <p:cNvSpPr txBox="1">
            <a:spLocks/>
          </p:cNvSpPr>
          <p:nvPr/>
        </p:nvSpPr>
        <p:spPr>
          <a:xfrm>
            <a:off x="785785" y="199986"/>
            <a:ext cx="7922413" cy="7179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s-ES" b="0" u="sng" dirty="0">
                <a:latin typeface="+mj-lt"/>
                <a:ea typeface="+mj-ea"/>
                <a:cs typeface="+mj-cs"/>
              </a:rPr>
              <a:t>Desplazándonos</a:t>
            </a:r>
            <a:r>
              <a:rPr lang="es-ES" b="0" u="sng" dirty="0"/>
              <a:t> </a:t>
            </a:r>
            <a:r>
              <a:rPr lang="es-ES" b="0" u="sng" dirty="0">
                <a:latin typeface="+mj-lt"/>
                <a:ea typeface="+mj-ea"/>
                <a:cs typeface="+mj-cs"/>
              </a:rPr>
              <a:t>con </a:t>
            </a:r>
            <a:r>
              <a:rPr lang="es-ES" b="0" u="sng" dirty="0" err="1">
                <a:latin typeface="+mj-lt"/>
                <a:ea typeface="+mj-ea"/>
                <a:cs typeface="+mj-cs"/>
              </a:rPr>
              <a:t>GitBash</a:t>
            </a:r>
            <a:r>
              <a:rPr lang="es-ES" b="0" u="sng" dirty="0">
                <a:latin typeface="+mj-lt"/>
                <a:ea typeface="+mj-ea"/>
                <a:cs typeface="+mj-cs"/>
              </a:rPr>
              <a:t> </a:t>
            </a:r>
          </a:p>
        </p:txBody>
      </p:sp>
      <p:sp>
        <p:nvSpPr>
          <p:cNvPr id="12" name="Google Shape;132;p5">
            <a:extLst>
              <a:ext uri="{FF2B5EF4-FFF2-40B4-BE49-F238E27FC236}">
                <a16:creationId xmlns:a16="http://schemas.microsoft.com/office/drawing/2014/main" id="{065A7B17-24F4-4E5A-AB9D-EEB45061E0BA}"/>
              </a:ext>
            </a:extLst>
          </p:cNvPr>
          <p:cNvSpPr txBox="1">
            <a:spLocks/>
          </p:cNvSpPr>
          <p:nvPr/>
        </p:nvSpPr>
        <p:spPr>
          <a:xfrm>
            <a:off x="407002" y="1004176"/>
            <a:ext cx="4043679" cy="62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1pPr>
            <a:lvl2pPr marL="914400" marR="0" lvl="1"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2pPr>
            <a:lvl3pPr marL="1371600" marR="0" lvl="2"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3pPr>
            <a:lvl4pPr marL="1828800" marR="0" lvl="3"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4pPr>
            <a:lvl5pPr marL="2286000" marR="0" lvl="4"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5pPr>
            <a:lvl6pPr marL="2743200" marR="0" lvl="5"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6pPr>
            <a:lvl7pPr marL="3200400" marR="0" lvl="6"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7pPr>
            <a:lvl8pPr marL="3657600" marR="0" lvl="7"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8pPr>
            <a:lvl9pPr marL="4114800" marR="0" lvl="8"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9pPr>
          </a:lstStyle>
          <a:p>
            <a:r>
              <a:rPr lang="es-ES" b="1" dirty="0">
                <a:latin typeface="+mn-lt"/>
              </a:rPr>
              <a:t>CD:</a:t>
            </a:r>
            <a:r>
              <a:rPr lang="es-ES" dirty="0">
                <a:latin typeface="+mn-lt"/>
              </a:rPr>
              <a:t> cambiar de directorio</a:t>
            </a:r>
          </a:p>
          <a:p>
            <a:endParaRPr lang="es-ES" sz="2200" dirty="0">
              <a:latin typeface="+mn-lt"/>
            </a:endParaRPr>
          </a:p>
          <a:p>
            <a:endParaRPr lang="es-ES" sz="2200" dirty="0">
              <a:latin typeface="+mn-lt"/>
            </a:endParaRPr>
          </a:p>
          <a:p>
            <a:endParaRPr lang="es-ES" sz="2100" dirty="0">
              <a:latin typeface="+mn-lt"/>
            </a:endParaRPr>
          </a:p>
        </p:txBody>
      </p:sp>
      <p:pic>
        <p:nvPicPr>
          <p:cNvPr id="11266" name="Picture 2">
            <a:extLst>
              <a:ext uri="{FF2B5EF4-FFF2-40B4-BE49-F238E27FC236}">
                <a16:creationId xmlns:a16="http://schemas.microsoft.com/office/drawing/2014/main" id="{4EC1AE6D-414B-4E9B-B9FE-E3CF72E5B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51" y="1534569"/>
            <a:ext cx="3543300" cy="1495425"/>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32;p5">
            <a:extLst>
              <a:ext uri="{FF2B5EF4-FFF2-40B4-BE49-F238E27FC236}">
                <a16:creationId xmlns:a16="http://schemas.microsoft.com/office/drawing/2014/main" id="{65ECE96C-E7D6-40F6-9711-BB64239C0933}"/>
              </a:ext>
            </a:extLst>
          </p:cNvPr>
          <p:cNvSpPr txBox="1">
            <a:spLocks/>
          </p:cNvSpPr>
          <p:nvPr/>
        </p:nvSpPr>
        <p:spPr>
          <a:xfrm>
            <a:off x="5099460" y="995454"/>
            <a:ext cx="3929921" cy="62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1pPr>
            <a:lvl2pPr marL="914400" marR="0" lvl="1"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2pPr>
            <a:lvl3pPr marL="1371600" marR="0" lvl="2"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3pPr>
            <a:lvl4pPr marL="1828800" marR="0" lvl="3"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4pPr>
            <a:lvl5pPr marL="2286000" marR="0" lvl="4"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5pPr>
            <a:lvl6pPr marL="2743200" marR="0" lvl="5"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6pPr>
            <a:lvl7pPr marL="3200400" marR="0" lvl="6"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7pPr>
            <a:lvl8pPr marL="3657600" marR="0" lvl="7"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8pPr>
            <a:lvl9pPr marL="4114800" marR="0" lvl="8"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9pPr>
          </a:lstStyle>
          <a:p>
            <a:r>
              <a:rPr lang="es-ES" b="1" dirty="0">
                <a:latin typeface="+mn-lt"/>
              </a:rPr>
              <a:t>CD ..:</a:t>
            </a:r>
            <a:r>
              <a:rPr lang="es-ES" dirty="0">
                <a:latin typeface="+mn-lt"/>
              </a:rPr>
              <a:t> retroceder</a:t>
            </a:r>
            <a:endParaRPr lang="es-ES" sz="2200" dirty="0">
              <a:latin typeface="+mn-lt"/>
            </a:endParaRPr>
          </a:p>
          <a:p>
            <a:endParaRPr lang="es-ES" sz="2200" dirty="0">
              <a:latin typeface="+mn-lt"/>
            </a:endParaRPr>
          </a:p>
          <a:p>
            <a:endParaRPr lang="es-ES" sz="2100" dirty="0">
              <a:latin typeface="+mn-lt"/>
            </a:endParaRPr>
          </a:p>
        </p:txBody>
      </p:sp>
      <p:pic>
        <p:nvPicPr>
          <p:cNvPr id="11268" name="Picture 4">
            <a:extLst>
              <a:ext uri="{FF2B5EF4-FFF2-40B4-BE49-F238E27FC236}">
                <a16:creationId xmlns:a16="http://schemas.microsoft.com/office/drawing/2014/main" id="{32C246A7-E9F5-44B5-BDD9-60BC862CE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790" y="1613479"/>
            <a:ext cx="3467100" cy="220980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32;p5">
            <a:extLst>
              <a:ext uri="{FF2B5EF4-FFF2-40B4-BE49-F238E27FC236}">
                <a16:creationId xmlns:a16="http://schemas.microsoft.com/office/drawing/2014/main" id="{D2612D3F-F9D5-4CF2-A738-EB87F3E9814D}"/>
              </a:ext>
            </a:extLst>
          </p:cNvPr>
          <p:cNvSpPr txBox="1">
            <a:spLocks/>
          </p:cNvSpPr>
          <p:nvPr/>
        </p:nvSpPr>
        <p:spPr>
          <a:xfrm>
            <a:off x="-83658" y="2976169"/>
            <a:ext cx="5465058" cy="1356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1pPr>
            <a:lvl2pPr marL="914400" marR="0" lvl="1"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2pPr>
            <a:lvl3pPr marL="1371600" marR="0" lvl="2"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3pPr>
            <a:lvl4pPr marL="1828800" marR="0" lvl="3"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4pPr>
            <a:lvl5pPr marL="2286000" marR="0" lvl="4"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5pPr>
            <a:lvl6pPr marL="2743200" marR="0" lvl="5"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6pPr>
            <a:lvl7pPr marL="3200400" marR="0" lvl="6"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7pPr>
            <a:lvl8pPr marL="3657600" marR="0" lvl="7"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8pPr>
            <a:lvl9pPr marL="4114800" marR="0" lvl="8"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9pPr>
          </a:lstStyle>
          <a:p>
            <a:pPr marL="101600" indent="0">
              <a:buNone/>
            </a:pPr>
            <a:r>
              <a:rPr lang="es-ES" sz="1800" dirty="0">
                <a:highlight>
                  <a:srgbClr val="FFFF00"/>
                </a:highlight>
              </a:rPr>
              <a:t>Cuando cambiamos la ruta el comando CD podemos ver que a la ruta raíz se nos añade el directorio en el que nos hemos situado</a:t>
            </a:r>
          </a:p>
          <a:p>
            <a:endParaRPr lang="es-ES" sz="2200" dirty="0"/>
          </a:p>
          <a:p>
            <a:endParaRPr lang="es-ES" sz="2200" dirty="0"/>
          </a:p>
          <a:p>
            <a:endParaRPr lang="es-ES" sz="2100" dirty="0"/>
          </a:p>
        </p:txBody>
      </p:sp>
    </p:spTree>
    <p:extLst>
      <p:ext uri="{BB962C8B-B14F-4D97-AF65-F5344CB8AC3E}">
        <p14:creationId xmlns:p14="http://schemas.microsoft.com/office/powerpoint/2010/main" val="272547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9</a:t>
            </a:fld>
            <a:endParaRPr/>
          </a:p>
        </p:txBody>
      </p:sp>
      <p:sp>
        <p:nvSpPr>
          <p:cNvPr id="15" name="Google Shape;131;p5">
            <a:extLst>
              <a:ext uri="{FF2B5EF4-FFF2-40B4-BE49-F238E27FC236}">
                <a16:creationId xmlns:a16="http://schemas.microsoft.com/office/drawing/2014/main" id="{C8C8BAD3-8845-43C6-A9F5-BCCE2CC88746}"/>
              </a:ext>
            </a:extLst>
          </p:cNvPr>
          <p:cNvSpPr txBox="1">
            <a:spLocks/>
          </p:cNvSpPr>
          <p:nvPr/>
        </p:nvSpPr>
        <p:spPr>
          <a:xfrm>
            <a:off x="675074" y="292265"/>
            <a:ext cx="7922413" cy="5730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s-ES" b="0" u="sng" dirty="0">
                <a:latin typeface="+mj-lt"/>
                <a:ea typeface="+mj-ea"/>
                <a:cs typeface="+mj-cs"/>
              </a:rPr>
              <a:t>Desplazándonos</a:t>
            </a:r>
            <a:r>
              <a:rPr lang="es-ES" b="0" u="sng" dirty="0"/>
              <a:t> </a:t>
            </a:r>
            <a:r>
              <a:rPr lang="es-ES" b="0" u="sng" dirty="0">
                <a:latin typeface="+mj-lt"/>
                <a:ea typeface="+mj-ea"/>
                <a:cs typeface="+mj-cs"/>
              </a:rPr>
              <a:t>con </a:t>
            </a:r>
            <a:r>
              <a:rPr lang="es-ES" b="0" u="sng" dirty="0" err="1">
                <a:latin typeface="+mj-lt"/>
                <a:ea typeface="+mj-ea"/>
                <a:cs typeface="+mj-cs"/>
              </a:rPr>
              <a:t>GitBash</a:t>
            </a:r>
            <a:r>
              <a:rPr lang="es-ES" b="0" u="sng" dirty="0">
                <a:latin typeface="+mj-lt"/>
                <a:ea typeface="+mj-ea"/>
                <a:cs typeface="+mj-cs"/>
              </a:rPr>
              <a:t> </a:t>
            </a:r>
          </a:p>
        </p:txBody>
      </p:sp>
      <p:pic>
        <p:nvPicPr>
          <p:cNvPr id="12290" name="Picture 2">
            <a:extLst>
              <a:ext uri="{FF2B5EF4-FFF2-40B4-BE49-F238E27FC236}">
                <a16:creationId xmlns:a16="http://schemas.microsoft.com/office/drawing/2014/main" id="{F3E400E3-4476-4433-B184-B64C97965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1485900"/>
            <a:ext cx="5010150" cy="21717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32;p5">
            <a:extLst>
              <a:ext uri="{FF2B5EF4-FFF2-40B4-BE49-F238E27FC236}">
                <a16:creationId xmlns:a16="http://schemas.microsoft.com/office/drawing/2014/main" id="{F3F081A6-39A0-473C-81E0-C775F13D8101}"/>
              </a:ext>
            </a:extLst>
          </p:cNvPr>
          <p:cNvSpPr txBox="1">
            <a:spLocks/>
          </p:cNvSpPr>
          <p:nvPr/>
        </p:nvSpPr>
        <p:spPr>
          <a:xfrm>
            <a:off x="675074" y="3633674"/>
            <a:ext cx="7758775" cy="529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1pPr>
            <a:lvl2pPr marL="914400" marR="0" lvl="1"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2pPr>
            <a:lvl3pPr marL="1371600" marR="0" lvl="2"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3pPr>
            <a:lvl4pPr marL="1828800" marR="0" lvl="3"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4pPr>
            <a:lvl5pPr marL="2286000" marR="0" lvl="4"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5pPr>
            <a:lvl6pPr marL="2743200" marR="0" lvl="5"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6pPr>
            <a:lvl7pPr marL="3200400" marR="0" lvl="6"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7pPr>
            <a:lvl8pPr marL="3657600" marR="0" lvl="7"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8pPr>
            <a:lvl9pPr marL="4114800" marR="0" lvl="8" indent="-355600" algn="l" rtl="0">
              <a:lnSpc>
                <a:spcPct val="100000"/>
              </a:lnSpc>
              <a:spcBef>
                <a:spcPts val="0"/>
              </a:spcBef>
              <a:spcAft>
                <a:spcPts val="0"/>
              </a:spcAft>
              <a:buClr>
                <a:schemeClr val="dk1"/>
              </a:buClr>
              <a:buSzPts val="2000"/>
              <a:buFont typeface="Work Sans"/>
              <a:buChar char="■"/>
              <a:defRPr sz="2000" b="0" i="0" u="none" strike="noStrike" cap="none">
                <a:solidFill>
                  <a:schemeClr val="dk1"/>
                </a:solidFill>
                <a:latin typeface="Work Sans"/>
                <a:ea typeface="Work Sans"/>
                <a:cs typeface="Work Sans"/>
                <a:sym typeface="Work Sans"/>
              </a:defRPr>
            </a:lvl9pPr>
          </a:lstStyle>
          <a:p>
            <a:pPr marL="101600" indent="0">
              <a:buNone/>
            </a:pPr>
            <a:r>
              <a:rPr lang="es-ES" b="1" dirty="0">
                <a:solidFill>
                  <a:srgbClr val="FFFF00"/>
                </a:solidFill>
                <a:highlight>
                  <a:srgbClr val="0000FF"/>
                </a:highlight>
              </a:rPr>
              <a:t>Los directorios aparecen con una especie de color azulado</a:t>
            </a:r>
            <a:endParaRPr lang="es-ES" dirty="0">
              <a:solidFill>
                <a:srgbClr val="FFFF00"/>
              </a:solidFill>
              <a:highlight>
                <a:srgbClr val="0000FF"/>
              </a:highlight>
            </a:endParaRPr>
          </a:p>
          <a:p>
            <a:endParaRPr lang="es-ES" sz="2200" dirty="0"/>
          </a:p>
          <a:p>
            <a:endParaRPr lang="es-ES" sz="2200" dirty="0"/>
          </a:p>
          <a:p>
            <a:endParaRPr lang="es-ES" sz="2100" dirty="0"/>
          </a:p>
        </p:txBody>
      </p:sp>
      <p:sp>
        <p:nvSpPr>
          <p:cNvPr id="16" name="Google Shape;132;p5">
            <a:extLst>
              <a:ext uri="{FF2B5EF4-FFF2-40B4-BE49-F238E27FC236}">
                <a16:creationId xmlns:a16="http://schemas.microsoft.com/office/drawing/2014/main" id="{8B8DE6AC-4CA3-40EC-A9FB-52C530A7C417}"/>
              </a:ext>
            </a:extLst>
          </p:cNvPr>
          <p:cNvSpPr txBox="1">
            <a:spLocks noGrp="1"/>
          </p:cNvSpPr>
          <p:nvPr>
            <p:ph type="body" idx="1"/>
          </p:nvPr>
        </p:nvSpPr>
        <p:spPr>
          <a:xfrm>
            <a:off x="675074" y="857916"/>
            <a:ext cx="8145362" cy="617220"/>
          </a:xfrm>
          <a:prstGeom prst="rect">
            <a:avLst/>
          </a:prstGeom>
          <a:noFill/>
          <a:ln>
            <a:noFill/>
          </a:ln>
        </p:spPr>
        <p:txBody>
          <a:bodyPr spcFirstLastPara="1" wrap="square" lIns="91425" tIns="91425" rIns="91425" bIns="91425" anchor="t" anchorCtr="0">
            <a:noAutofit/>
          </a:bodyPr>
          <a:lstStyle/>
          <a:p>
            <a:r>
              <a:rPr lang="es-ES" sz="2200" b="1" dirty="0" err="1"/>
              <a:t>mkdir</a:t>
            </a:r>
            <a:r>
              <a:rPr lang="es-ES" sz="2200" b="1" dirty="0"/>
              <a:t>:</a:t>
            </a:r>
            <a:r>
              <a:rPr lang="es-ES" sz="2200" dirty="0"/>
              <a:t> crea un directorio.</a:t>
            </a:r>
            <a:endParaRPr lang="es-ES" sz="2100" dirty="0"/>
          </a:p>
        </p:txBody>
      </p:sp>
    </p:spTree>
    <p:extLst>
      <p:ext uri="{BB962C8B-B14F-4D97-AF65-F5344CB8AC3E}">
        <p14:creationId xmlns:p14="http://schemas.microsoft.com/office/powerpoint/2010/main" val="14299470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3131</TotalTime>
  <Words>3438</Words>
  <Application>Microsoft Office PowerPoint</Application>
  <PresentationFormat>Presentación en pantalla (16:9)</PresentationFormat>
  <Paragraphs>485</Paragraphs>
  <Slides>79</Slides>
  <Notes>79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79</vt:i4>
      </vt:variant>
    </vt:vector>
  </HeadingPairs>
  <TitlesOfParts>
    <vt:vector size="84" baseType="lpstr">
      <vt:lpstr>Calibri Light</vt:lpstr>
      <vt:lpstr>Calibri</vt:lpstr>
      <vt:lpstr>Work Sans</vt:lpstr>
      <vt:lpstr>Arial</vt:lpstr>
      <vt:lpstr>Tema de Office</vt:lpstr>
      <vt:lpstr>Bloque de GIT</vt:lpstr>
      <vt:lpstr>¿Qué es GIT?</vt:lpstr>
      <vt:lpstr>Beneficios de GIT</vt:lpstr>
      <vt:lpstr>GIT nos permite realizar “snapshots” (instantáneas) del  estado de nuestro proyecto  para posteriormente poder desplazarnos entre ellas como si de  una máquina del tiempo se tratase.</vt:lpstr>
      <vt:lpstr>Instalando GIT</vt:lpstr>
      <vt:lpstr>Presentación de PowerPoint</vt:lpstr>
      <vt:lpstr>Presentación de PowerPoint</vt:lpstr>
      <vt:lpstr>Presentación de PowerPoint</vt:lpstr>
      <vt:lpstr>Presentación de PowerPoint</vt:lpstr>
      <vt:lpstr>¿Qué es un repositorio?</vt:lpstr>
      <vt:lpstr>Tipos de repositorio</vt:lpstr>
      <vt:lpstr>¿Porqué tener dos tipos de repositorios?</vt:lpstr>
      <vt:lpstr>Repositorios remotos</vt:lpstr>
      <vt:lpstr>Configurando Git</vt:lpstr>
      <vt:lpstr>Creando un repositorio local</vt:lpstr>
      <vt:lpstr>Creando un repositorio local</vt:lpstr>
      <vt:lpstr>¿Qué es un snapshot?</vt:lpstr>
      <vt:lpstr>Estados en Git</vt:lpstr>
      <vt:lpstr>Moviendo los ficheros</vt:lpstr>
      <vt:lpstr>Git status</vt:lpstr>
      <vt:lpstr>Añadiendo los ficheros al staging area</vt:lpstr>
      <vt:lpstr>Retornando un ficheros al working directory</vt:lpstr>
      <vt:lpstr>Git commit</vt:lpstr>
      <vt:lpstr>Git log</vt:lpstr>
      <vt:lpstr>Git push</vt:lpstr>
      <vt:lpstr>Creando el repositorio remoto desde  Github</vt:lpstr>
      <vt:lpstr>Asociando el repositorio remoto con el repositorio local</vt:lpstr>
      <vt:lpstr>Asociando el repositorio remoto con el repositorio local</vt:lpstr>
      <vt:lpstr>Asociando el repositorio remoto con el repositorio local</vt:lpstr>
      <vt:lpstr>Asociando el repositorio remoto con el repositorio local</vt:lpstr>
      <vt:lpstr>Git pull</vt:lpstr>
      <vt:lpstr>Git pull</vt:lpstr>
      <vt:lpstr>Git pull</vt:lpstr>
      <vt:lpstr>Git clone</vt:lpstr>
      <vt:lpstr>GIT "File status Lifecycle"</vt:lpstr>
      <vt:lpstr>GIT "File status Lifecycle"</vt:lpstr>
      <vt:lpstr>Ejercicios</vt:lpstr>
      <vt:lpstr>Ejercicios</vt:lpstr>
      <vt:lpstr>Ejercicios</vt:lpstr>
      <vt:lpstr>Presentación de PowerPoint</vt:lpstr>
      <vt:lpstr>Desplanzadonos entre commits temporalmente</vt:lpstr>
      <vt:lpstr>Presentación de PowerPoint</vt:lpstr>
      <vt:lpstr>Desplanzadonos entre commits temp.</vt:lpstr>
      <vt:lpstr>Desplanzadonos entre commits temporalmente</vt:lpstr>
      <vt:lpstr>Visualizando los cambios realizados desde Git</vt:lpstr>
      <vt:lpstr>Git branch – Creando una rama</vt:lpstr>
      <vt:lpstr>Git branch – Situandonos en la rama</vt:lpstr>
      <vt:lpstr>Git branch – Preparando los archivos</vt:lpstr>
      <vt:lpstr>Git branch – Commiteando los archivos</vt:lpstr>
      <vt:lpstr>Git branch – Observando los cambios en GitHub</vt:lpstr>
      <vt:lpstr>Git branch – Juntando la rama con master</vt:lpstr>
      <vt:lpstr>Tipos de merge</vt:lpstr>
      <vt:lpstr>Tipos de merge</vt:lpstr>
      <vt:lpstr>Tipos de merge</vt:lpstr>
      <vt:lpstr>Git branch – Ejemplo No-Fast-Forward</vt:lpstr>
      <vt:lpstr>Git branch – Ejemplo No-Fast-Forward</vt:lpstr>
      <vt:lpstr>Git branch – Ejemplo No-Fast-Forward</vt:lpstr>
      <vt:lpstr>Eliminando ramas en local</vt:lpstr>
      <vt:lpstr>Eliminando ramas en remoto</vt:lpstr>
      <vt:lpstr>Ejercicio</vt:lpstr>
      <vt:lpstr>Ejercicio</vt:lpstr>
      <vt:lpstr>Ejercicio</vt:lpstr>
      <vt:lpstr>Ejercicio de alias</vt:lpstr>
      <vt:lpstr>Enlaces de interés</vt:lpstr>
      <vt:lpstr>Truquito para filtrar fechas en un repo</vt:lpstr>
      <vt:lpstr>Truquito</vt:lpstr>
      <vt:lpstr>Presentación de PowerPoint</vt:lpstr>
      <vt:lpstr>Octocat personalizado</vt:lpstr>
      <vt:lpstr>Enlaces de interés</vt:lpstr>
      <vt:lpstr>Enlaces de interés</vt:lpstr>
      <vt:lpstr>Ejercicios</vt:lpstr>
      <vt:lpstr>Ejercicios de resolución de conflictos</vt:lpstr>
      <vt:lpstr>Ejercicios de resolución de conflictos</vt:lpstr>
      <vt:lpstr>Ejercicios de resolución de conflictos</vt:lpstr>
      <vt:lpstr>Ejercicios de resolución de conflictos</vt:lpstr>
      <vt:lpstr>Ejercicios de resolución de conflictos</vt:lpstr>
      <vt:lpstr>Conflictos de Git</vt:lpstr>
      <vt:lpstr>Ejercicios de resolución de conflictos</vt:lpstr>
      <vt:lpstr>Ejercicios de resolución de conflictos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Bloque de Git</dc:title>
  <cp:lastModifiedBy>David</cp:lastModifiedBy>
  <cp:revision>149</cp:revision>
  <cp:lastPrinted>2022-06-04T07:28:53Z</cp:lastPrinted>
  <dcterms:modified xsi:type="dcterms:W3CDTF">2022-07-15T14:49:08Z</dcterms:modified>
</cp:coreProperties>
</file>